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1" r:id="rId1"/>
  </p:sldMasterIdLst>
  <p:notesMasterIdLst>
    <p:notesMasterId r:id="rId25"/>
  </p:notesMasterIdLst>
  <p:sldIdLst>
    <p:sldId id="256" r:id="rId2"/>
    <p:sldId id="258" r:id="rId3"/>
    <p:sldId id="261" r:id="rId4"/>
    <p:sldId id="257" r:id="rId5"/>
    <p:sldId id="259" r:id="rId6"/>
    <p:sldId id="260" r:id="rId7"/>
    <p:sldId id="264" r:id="rId8"/>
    <p:sldId id="268" r:id="rId9"/>
    <p:sldId id="26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1" r:id="rId19"/>
    <p:sldId id="284" r:id="rId20"/>
    <p:sldId id="283" r:id="rId21"/>
    <p:sldId id="285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F2F3F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96374" autoAdjust="0"/>
  </p:normalViewPr>
  <p:slideViewPr>
    <p:cSldViewPr>
      <p:cViewPr>
        <p:scale>
          <a:sx n="100" d="100"/>
          <a:sy n="100" d="100"/>
        </p:scale>
        <p:origin x="72" y="264"/>
      </p:cViewPr>
      <p:guideLst>
        <p:guide orient="horz" pos="2132"/>
        <p:guide pos="3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D77D-D139-4C0D-B697-D48359E33389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3541-3CAD-46CA-BF76-A699780918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5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52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7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2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1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3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hu-H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1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7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35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2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32C38DA-9822-4CB8-A7A5-522A919101CF}" type="datetimeFigureOut">
              <a:rPr lang="hu-HU" smtClean="0"/>
              <a:t>2022. 08. 23.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2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59.svg"/><Relationship Id="rId4" Type="http://schemas.openxmlformats.org/officeDocument/2006/relationships/image" Target="../media/image87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488B4-8303-4451-B793-5962E45D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788"/>
            <a:ext cx="9144000" cy="2704211"/>
          </a:xfrm>
        </p:spPr>
        <p:txBody>
          <a:bodyPr/>
          <a:lstStyle/>
          <a:p>
            <a:pPr algn="ctr"/>
            <a:r>
              <a:rPr lang="hu-HU" dirty="0"/>
              <a:t>Költségvetés kimutatás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BFB4AC-F2BD-4E1A-B8A7-0ABCED1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529" y="4528868"/>
            <a:ext cx="2612942" cy="36933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Vizsgaremek 2022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0497ADA-5105-4B7C-A66A-F90CF79CB091}"/>
              </a:ext>
            </a:extLst>
          </p:cNvPr>
          <p:cNvSpPr txBox="1"/>
          <p:nvPr/>
        </p:nvSpPr>
        <p:spPr>
          <a:xfrm>
            <a:off x="5380511" y="5116269"/>
            <a:ext cx="14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Buda Viktor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811E45-37E2-4FBB-908C-60FC7121738A}"/>
              </a:ext>
            </a:extLst>
          </p:cNvPr>
          <p:cNvSpPr txBox="1"/>
          <p:nvPr/>
        </p:nvSpPr>
        <p:spPr>
          <a:xfrm>
            <a:off x="5258051" y="5520106"/>
            <a:ext cx="16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Project vezető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744C885-C875-4D2B-96D3-6AD4C50E053B}"/>
              </a:ext>
            </a:extLst>
          </p:cNvPr>
          <p:cNvSpPr txBox="1"/>
          <p:nvPr/>
        </p:nvSpPr>
        <p:spPr>
          <a:xfrm>
            <a:off x="5548221" y="5923943"/>
            <a:ext cx="10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E6156-11B4-4D7E-9CBA-7388F37383DE}"/>
              </a:ext>
            </a:extLst>
          </p:cNvPr>
          <p:cNvSpPr txBox="1"/>
          <p:nvPr/>
        </p:nvSpPr>
        <p:spPr>
          <a:xfrm>
            <a:off x="9052744" y="5116269"/>
            <a:ext cx="19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Mészáros Tamás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E86498D-B92A-48B8-8984-5AA057CC7022}"/>
              </a:ext>
            </a:extLst>
          </p:cNvPr>
          <p:cNvSpPr txBox="1"/>
          <p:nvPr/>
        </p:nvSpPr>
        <p:spPr>
          <a:xfrm>
            <a:off x="9011692" y="5520106"/>
            <a:ext cx="20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Backend fejlesztő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3E8FEC-B4AD-4B8A-9DC6-C5AE7020758B}"/>
              </a:ext>
            </a:extLst>
          </p:cNvPr>
          <p:cNvSpPr txBox="1"/>
          <p:nvPr/>
        </p:nvSpPr>
        <p:spPr>
          <a:xfrm>
            <a:off x="1593832" y="5116269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Uhrin Balázs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2B83FF7-7A84-4D15-BFE2-6584E537B639}"/>
              </a:ext>
            </a:extLst>
          </p:cNvPr>
          <p:cNvSpPr txBox="1"/>
          <p:nvPr/>
        </p:nvSpPr>
        <p:spPr>
          <a:xfrm>
            <a:off x="1341120" y="5520106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Frontend fejlesztő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86804E0-0E2B-4BE1-9B0E-C159AA5650A1}"/>
              </a:ext>
            </a:extLst>
          </p:cNvPr>
          <p:cNvSpPr txBox="1"/>
          <p:nvPr/>
        </p:nvSpPr>
        <p:spPr>
          <a:xfrm>
            <a:off x="4623758" y="6426679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Felkészítő tanár: Tóth József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BC9C099-6093-4FA5-97C4-7761D976D2EA}"/>
              </a:ext>
            </a:extLst>
          </p:cNvPr>
          <p:cNvCxnSpPr>
            <a:cxnSpLocks/>
          </p:cNvCxnSpPr>
          <p:nvPr/>
        </p:nvCxnSpPr>
        <p:spPr>
          <a:xfrm>
            <a:off x="4623758" y="6426679"/>
            <a:ext cx="30106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lh5.googleusercontent.com/sAwQz6c3QTD57kxHD3Q0xz5Z_CrnjCifPLdZccqmOZiWlzWNtniFK_fZgVVIV_ld6huFJs1H4d2TeyuU9KtO5vd4zrr-fEAtQuIQX1wcPfNNlZwvv9rn81EptZ2tbagSbTF1wDxedmco5P5KmfpZzg">
            <a:extLst>
              <a:ext uri="{FF2B5EF4-FFF2-40B4-BE49-F238E27FC236}">
                <a16:creationId xmlns:a16="http://schemas.microsoft.com/office/drawing/2014/main" id="{48BD59BD-3CC4-4AE8-8CB7-1D40C63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4" y="4020963"/>
            <a:ext cx="1149836" cy="11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577B08-0774-4918-B540-DB75FEF1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89" y="21533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háttér1">
            <a:extLst>
              <a:ext uri="{FF2B5EF4-FFF2-40B4-BE49-F238E27FC236}">
                <a16:creationId xmlns:a16="http://schemas.microsoft.com/office/drawing/2014/main" id="{6ACA577F-44B7-430E-8348-F1D3B354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E5CDBF37-5CA3-407E-A667-E68B76DD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000" y="-126000"/>
            <a:ext cx="6280029" cy="1450562"/>
          </a:xfrm>
        </p:spPr>
        <p:txBody>
          <a:bodyPr>
            <a:normAutofit/>
          </a:bodyPr>
          <a:lstStyle/>
          <a:p>
            <a:r>
              <a:rPr lang="hu-HU" sz="3200" dirty="0"/>
              <a:t>Felhasználói kezdőlap</a:t>
            </a:r>
          </a:p>
        </p:txBody>
      </p:sp>
      <p:sp>
        <p:nvSpPr>
          <p:cNvPr id="20" name="Téglalap menu">
            <a:extLst>
              <a:ext uri="{FF2B5EF4-FFF2-40B4-BE49-F238E27FC236}">
                <a16:creationId xmlns:a16="http://schemas.microsoft.com/office/drawing/2014/main" id="{F6F5D016-9276-4B7B-8D9D-B75FB8A5B92B}"/>
              </a:ext>
            </a:extLst>
          </p:cNvPr>
          <p:cNvSpPr/>
          <p:nvPr/>
        </p:nvSpPr>
        <p:spPr>
          <a:xfrm>
            <a:off x="0" y="0"/>
            <a:ext cx="534838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menu nyil">
            <a:extLst>
              <a:ext uri="{FF2B5EF4-FFF2-40B4-BE49-F238E27FC236}">
                <a16:creationId xmlns:a16="http://schemas.microsoft.com/office/drawing/2014/main" id="{7C571324-F606-4952-92D0-4AB5AE4A4DD3}"/>
              </a:ext>
            </a:extLst>
          </p:cNvPr>
          <p:cNvCxnSpPr>
            <a:cxnSpLocks/>
          </p:cNvCxnSpPr>
          <p:nvPr/>
        </p:nvCxnSpPr>
        <p:spPr>
          <a:xfrm flipH="1" flipV="1">
            <a:off x="606419" y="426320"/>
            <a:ext cx="413219" cy="3459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post">
            <a:extLst>
              <a:ext uri="{FF2B5EF4-FFF2-40B4-BE49-F238E27FC236}">
                <a16:creationId xmlns:a16="http://schemas.microsoft.com/office/drawing/2014/main" id="{1BAE37CB-8E63-42E3-8CF7-41C27D59EBFA}"/>
              </a:ext>
            </a:extLst>
          </p:cNvPr>
          <p:cNvSpPr/>
          <p:nvPr/>
        </p:nvSpPr>
        <p:spPr>
          <a:xfrm>
            <a:off x="2810999" y="2574000"/>
            <a:ext cx="6480001" cy="428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 post">
            <a:extLst>
              <a:ext uri="{FF2B5EF4-FFF2-40B4-BE49-F238E27FC236}">
                <a16:creationId xmlns:a16="http://schemas.microsoft.com/office/drawing/2014/main" id="{950123E0-691A-415F-9126-AC0961B88E01}"/>
              </a:ext>
            </a:extLst>
          </p:cNvPr>
          <p:cNvSpPr/>
          <p:nvPr/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akarás post">
            <a:extLst>
              <a:ext uri="{FF2B5EF4-FFF2-40B4-BE49-F238E27FC236}">
                <a16:creationId xmlns:a16="http://schemas.microsoft.com/office/drawing/2014/main" id="{8439E464-C11B-41D7-AAAD-ED5B05477458}"/>
              </a:ext>
            </a:extLst>
          </p:cNvPr>
          <p:cNvSpPr/>
          <p:nvPr/>
        </p:nvSpPr>
        <p:spPr>
          <a:xfrm>
            <a:off x="3920" y="2574000"/>
            <a:ext cx="2807077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takarás post">
            <a:extLst>
              <a:ext uri="{FF2B5EF4-FFF2-40B4-BE49-F238E27FC236}">
                <a16:creationId xmlns:a16="http://schemas.microsoft.com/office/drawing/2014/main" id="{A3971D57-467A-4C8B-B01D-7697DCB4CD61}"/>
              </a:ext>
            </a:extLst>
          </p:cNvPr>
          <p:cNvSpPr/>
          <p:nvPr/>
        </p:nvSpPr>
        <p:spPr>
          <a:xfrm>
            <a:off x="9280730" y="2568893"/>
            <a:ext cx="2907350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post szöveg">
            <a:extLst>
              <a:ext uri="{FF2B5EF4-FFF2-40B4-BE49-F238E27FC236}">
                <a16:creationId xmlns:a16="http://schemas.microsoft.com/office/drawing/2014/main" id="{25F21467-2DED-43F1-B2B3-E3C09D0C7DDC}"/>
              </a:ext>
            </a:extLst>
          </p:cNvPr>
          <p:cNvSpPr txBox="1"/>
          <p:nvPr/>
        </p:nvSpPr>
        <p:spPr>
          <a:xfrm>
            <a:off x="1077950" y="1314000"/>
            <a:ext cx="101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Bejelentkezést követően a felhasználó azonnal láthatja az aktuális havi adatait.</a:t>
            </a:r>
          </a:p>
        </p:txBody>
      </p:sp>
      <p:sp>
        <p:nvSpPr>
          <p:cNvPr id="5" name="uj keret">
            <a:extLst>
              <a:ext uri="{FF2B5EF4-FFF2-40B4-BE49-F238E27FC236}">
                <a16:creationId xmlns:a16="http://schemas.microsoft.com/office/drawing/2014/main" id="{D95D36A2-4E2A-4938-8457-B3406DD9C682}"/>
              </a:ext>
            </a:extLst>
          </p:cNvPr>
          <p:cNvSpPr/>
          <p:nvPr/>
        </p:nvSpPr>
        <p:spPr>
          <a:xfrm>
            <a:off x="14092" y="324000"/>
            <a:ext cx="12177908" cy="13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össz keret">
            <a:extLst>
              <a:ext uri="{FF2B5EF4-FFF2-40B4-BE49-F238E27FC236}">
                <a16:creationId xmlns:a16="http://schemas.microsoft.com/office/drawing/2014/main" id="{5392A37A-49D8-4867-95B3-DC37A68B218B}"/>
              </a:ext>
            </a:extLst>
          </p:cNvPr>
          <p:cNvSpPr/>
          <p:nvPr/>
        </p:nvSpPr>
        <p:spPr>
          <a:xfrm>
            <a:off x="2946000" y="1809001"/>
            <a:ext cx="6300000" cy="629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takarás uj">
            <a:extLst>
              <a:ext uri="{FF2B5EF4-FFF2-40B4-BE49-F238E27FC236}">
                <a16:creationId xmlns:a16="http://schemas.microsoft.com/office/drawing/2014/main" id="{4DE47F53-BCCD-487C-AAAB-53E07B43ADB4}"/>
              </a:ext>
            </a:extLst>
          </p:cNvPr>
          <p:cNvSpPr/>
          <p:nvPr/>
        </p:nvSpPr>
        <p:spPr>
          <a:xfrm>
            <a:off x="-1" y="1629000"/>
            <a:ext cx="12206093" cy="522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akarás uj">
            <a:extLst>
              <a:ext uri="{FF2B5EF4-FFF2-40B4-BE49-F238E27FC236}">
                <a16:creationId xmlns:a16="http://schemas.microsoft.com/office/drawing/2014/main" id="{96ADBA57-62C5-4752-8A9E-F61C724D1C68}"/>
              </a:ext>
            </a:extLst>
          </p:cNvPr>
          <p:cNvSpPr/>
          <p:nvPr/>
        </p:nvSpPr>
        <p:spPr>
          <a:xfrm>
            <a:off x="0" y="3558"/>
            <a:ext cx="12206092" cy="32044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uj szöveg">
            <a:extLst>
              <a:ext uri="{FF2B5EF4-FFF2-40B4-BE49-F238E27FC236}">
                <a16:creationId xmlns:a16="http://schemas.microsoft.com/office/drawing/2014/main" id="{814699BB-8998-4CCF-B1EF-942DF55BC65A}"/>
              </a:ext>
            </a:extLst>
          </p:cNvPr>
          <p:cNvSpPr txBox="1"/>
          <p:nvPr/>
        </p:nvSpPr>
        <p:spPr>
          <a:xfrm>
            <a:off x="246000" y="2349000"/>
            <a:ext cx="774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 felhasználónak lehetősége van új kiadás/bevétel rögzítésére: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 összege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 dátuma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 fajtája</a:t>
            </a:r>
          </a:p>
        </p:txBody>
      </p:sp>
      <p:pic>
        <p:nvPicPr>
          <p:cNvPr id="37" name="kat">
            <a:extLst>
              <a:ext uri="{FF2B5EF4-FFF2-40B4-BE49-F238E27FC236}">
                <a16:creationId xmlns:a16="http://schemas.microsoft.com/office/drawing/2014/main" id="{01C261D2-B7D6-4F2E-9200-1FBA74D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99" y="770906"/>
            <a:ext cx="3863209" cy="2658093"/>
          </a:xfrm>
          <a:prstGeom prst="rect">
            <a:avLst/>
          </a:prstGeom>
        </p:spPr>
      </p:pic>
      <p:sp>
        <p:nvSpPr>
          <p:cNvPr id="38" name="kat szöveg">
            <a:extLst>
              <a:ext uri="{FF2B5EF4-FFF2-40B4-BE49-F238E27FC236}">
                <a16:creationId xmlns:a16="http://schemas.microsoft.com/office/drawing/2014/main" id="{ECE0A9A3-7420-4ED6-8DFF-6B2EA5B394FD}"/>
              </a:ext>
            </a:extLst>
          </p:cNvPr>
          <p:cNvSpPr txBox="1"/>
          <p:nvPr/>
        </p:nvSpPr>
        <p:spPr>
          <a:xfrm>
            <a:off x="8211000" y="3609000"/>
            <a:ext cx="413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Admin által beállított kategóriák</a:t>
            </a:r>
          </a:p>
        </p:txBody>
      </p:sp>
      <p:sp>
        <p:nvSpPr>
          <p:cNvPr id="39" name="takarás">
            <a:extLst>
              <a:ext uri="{FF2B5EF4-FFF2-40B4-BE49-F238E27FC236}">
                <a16:creationId xmlns:a16="http://schemas.microsoft.com/office/drawing/2014/main" id="{3FECF662-A591-43AB-AD0E-87D6C7A49FA1}"/>
              </a:ext>
            </a:extLst>
          </p:cNvPr>
          <p:cNvSpPr/>
          <p:nvPr/>
        </p:nvSpPr>
        <p:spPr>
          <a:xfrm>
            <a:off x="-1" y="11720"/>
            <a:ext cx="12192000" cy="179728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akarás">
            <a:extLst>
              <a:ext uri="{FF2B5EF4-FFF2-40B4-BE49-F238E27FC236}">
                <a16:creationId xmlns:a16="http://schemas.microsoft.com/office/drawing/2014/main" id="{F5368736-0CA5-4706-A12C-BE84D83F9DCD}"/>
              </a:ext>
            </a:extLst>
          </p:cNvPr>
          <p:cNvSpPr/>
          <p:nvPr/>
        </p:nvSpPr>
        <p:spPr>
          <a:xfrm>
            <a:off x="0" y="2439000"/>
            <a:ext cx="12191999" cy="443072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akarás">
            <a:extLst>
              <a:ext uri="{FF2B5EF4-FFF2-40B4-BE49-F238E27FC236}">
                <a16:creationId xmlns:a16="http://schemas.microsoft.com/office/drawing/2014/main" id="{1C0933B4-898D-4965-9DC6-37E81BC577DB}"/>
              </a:ext>
            </a:extLst>
          </p:cNvPr>
          <p:cNvSpPr/>
          <p:nvPr/>
        </p:nvSpPr>
        <p:spPr>
          <a:xfrm>
            <a:off x="9246001" y="1809001"/>
            <a:ext cx="2946000" cy="630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akarás">
            <a:extLst>
              <a:ext uri="{FF2B5EF4-FFF2-40B4-BE49-F238E27FC236}">
                <a16:creationId xmlns:a16="http://schemas.microsoft.com/office/drawing/2014/main" id="{7DB266BB-66D1-439F-9496-1CD7F37C01DA}"/>
              </a:ext>
            </a:extLst>
          </p:cNvPr>
          <p:cNvSpPr/>
          <p:nvPr/>
        </p:nvSpPr>
        <p:spPr>
          <a:xfrm>
            <a:off x="0" y="1797281"/>
            <a:ext cx="2945998" cy="64171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össz szöveg">
            <a:extLst>
              <a:ext uri="{FF2B5EF4-FFF2-40B4-BE49-F238E27FC236}">
                <a16:creationId xmlns:a16="http://schemas.microsoft.com/office/drawing/2014/main" id="{368A1957-07F5-4D7B-9862-6081D20F9A13}"/>
              </a:ext>
            </a:extLst>
          </p:cNvPr>
          <p:cNvSpPr txBox="1"/>
          <p:nvPr/>
        </p:nvSpPr>
        <p:spPr>
          <a:xfrm>
            <a:off x="9426000" y="1784720"/>
            <a:ext cx="33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Az aktuális havi: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Összbevétel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Összkiadás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Valamint ezek összesítése</a:t>
            </a:r>
          </a:p>
        </p:txBody>
      </p:sp>
      <p:pic>
        <p:nvPicPr>
          <p:cNvPr id="57" name="háttér 2">
            <a:extLst>
              <a:ext uri="{FF2B5EF4-FFF2-40B4-BE49-F238E27FC236}">
                <a16:creationId xmlns:a16="http://schemas.microsoft.com/office/drawing/2014/main" id="{9A68EB50-003B-407A-AF29-6D5705C8B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Szövegdoboz 59">
            <a:extLst>
              <a:ext uri="{FF2B5EF4-FFF2-40B4-BE49-F238E27FC236}">
                <a16:creationId xmlns:a16="http://schemas.microsoft.com/office/drawing/2014/main" id="{1B27B081-5832-4660-8316-737437533230}"/>
              </a:ext>
            </a:extLst>
          </p:cNvPr>
          <p:cNvSpPr txBox="1"/>
          <p:nvPr/>
        </p:nvSpPr>
        <p:spPr>
          <a:xfrm>
            <a:off x="3981000" y="2350577"/>
            <a:ext cx="47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Minden mezőt ki kell tölteni!</a:t>
            </a:r>
          </a:p>
        </p:txBody>
      </p:sp>
      <p:pic>
        <p:nvPicPr>
          <p:cNvPr id="62" name="háttér 3">
            <a:extLst>
              <a:ext uri="{FF2B5EF4-FFF2-40B4-BE49-F238E27FC236}">
                <a16:creationId xmlns:a16="http://schemas.microsoft.com/office/drawing/2014/main" id="{90581C5D-FDDE-4CF8-9588-A11BBECA5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59" name="takarás">
            <a:extLst>
              <a:ext uri="{FF2B5EF4-FFF2-40B4-BE49-F238E27FC236}">
                <a16:creationId xmlns:a16="http://schemas.microsoft.com/office/drawing/2014/main" id="{CB6D2979-D1C8-49B9-93E0-47B1FA07B78A}"/>
              </a:ext>
            </a:extLst>
          </p:cNvPr>
          <p:cNvSpPr/>
          <p:nvPr/>
        </p:nvSpPr>
        <p:spPr>
          <a:xfrm>
            <a:off x="-6713" y="1966800"/>
            <a:ext cx="12219415" cy="48912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akarás">
            <a:extLst>
              <a:ext uri="{FF2B5EF4-FFF2-40B4-BE49-F238E27FC236}">
                <a16:creationId xmlns:a16="http://schemas.microsoft.com/office/drawing/2014/main" id="{8D35E5DB-60B9-410B-A0C2-27D66EE4A593}"/>
              </a:ext>
            </a:extLst>
          </p:cNvPr>
          <p:cNvSpPr/>
          <p:nvPr/>
        </p:nvSpPr>
        <p:spPr>
          <a:xfrm>
            <a:off x="0" y="0"/>
            <a:ext cx="12212703" cy="36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B00C8BBF-4EF2-4D33-9919-F2C6A6D54FBB}"/>
              </a:ext>
            </a:extLst>
          </p:cNvPr>
          <p:cNvSpPr/>
          <p:nvPr/>
        </p:nvSpPr>
        <p:spPr>
          <a:xfrm>
            <a:off x="20707" y="369000"/>
            <a:ext cx="12171293" cy="157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takarás">
            <a:extLst>
              <a:ext uri="{FF2B5EF4-FFF2-40B4-BE49-F238E27FC236}">
                <a16:creationId xmlns:a16="http://schemas.microsoft.com/office/drawing/2014/main" id="{D7E00376-9119-449A-88BA-7FE4CCB0AE6A}"/>
              </a:ext>
            </a:extLst>
          </p:cNvPr>
          <p:cNvSpPr/>
          <p:nvPr/>
        </p:nvSpPr>
        <p:spPr>
          <a:xfrm>
            <a:off x="1" y="14356"/>
            <a:ext cx="12191999" cy="689797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E750DB7-DEFF-4887-B481-765B740AD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919"/>
            <a:ext cx="2690893" cy="685800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7AD98D87-854B-4AC8-82FB-92CE43EE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16" y="18919"/>
            <a:ext cx="2771984" cy="6858000"/>
          </a:xfrm>
          <a:prstGeom prst="rect">
            <a:avLst/>
          </a:prstGeom>
        </p:spPr>
      </p:pic>
      <p:sp>
        <p:nvSpPr>
          <p:cNvPr id="63" name="Szövegdoboz 62">
            <a:extLst>
              <a:ext uri="{FF2B5EF4-FFF2-40B4-BE49-F238E27FC236}">
                <a16:creationId xmlns:a16="http://schemas.microsoft.com/office/drawing/2014/main" id="{6BCF8041-E92D-4215-9CE9-6230015E8909}"/>
              </a:ext>
            </a:extLst>
          </p:cNvPr>
          <p:cNvSpPr txBox="1"/>
          <p:nvPr/>
        </p:nvSpPr>
        <p:spPr>
          <a:xfrm>
            <a:off x="2742950" y="2439000"/>
            <a:ext cx="679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Sikeres hozzáadás után a beviteli mezők törlődnek</a:t>
            </a:r>
            <a:r>
              <a:rPr lang="hu-HU" sz="2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70F045-D297-43DD-9BB9-8DEBD90B0ABA}"/>
              </a:ext>
            </a:extLst>
          </p:cNvPr>
          <p:cNvSpPr txBox="1"/>
          <p:nvPr/>
        </p:nvSpPr>
        <p:spPr>
          <a:xfrm>
            <a:off x="5016000" y="50400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8451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/>
      <p:bldP spid="31" grpId="1"/>
      <p:bldP spid="5" grpId="0" animBg="1"/>
      <p:bldP spid="5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8" grpId="0"/>
      <p:bldP spid="38" grpId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60" grpId="0"/>
      <p:bldP spid="60" grpId="1"/>
      <p:bldP spid="59" grpId="0" animBg="1"/>
      <p:bldP spid="59" grpId="1" animBg="1"/>
      <p:bldP spid="58" grpId="0" animBg="1"/>
      <p:bldP spid="58" grpId="1" animBg="1"/>
      <p:bldP spid="40" grpId="0" animBg="1"/>
      <p:bldP spid="40" grpId="1" animBg="1"/>
      <p:bldP spid="50" grpId="0" animBg="1"/>
      <p:bldP spid="63" grpId="0"/>
      <p:bldP spid="63" grpId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EB0AF06F-822A-4C8D-81E0-A027A3F2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EE09D7A2-1D85-43F6-BDBE-547A7DAF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00" y="5949000"/>
            <a:ext cx="2826558" cy="1170000"/>
          </a:xfrm>
        </p:spPr>
        <p:txBody>
          <a:bodyPr>
            <a:normAutofit fontScale="90000"/>
          </a:bodyPr>
          <a:lstStyle/>
          <a:p>
            <a:r>
              <a:rPr lang="hu-HU" dirty="0"/>
              <a:t>Lekérdezés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0426EE6-09AD-469D-942B-FDD81B6B1938}"/>
              </a:ext>
            </a:extLst>
          </p:cNvPr>
          <p:cNvSpPr/>
          <p:nvPr/>
        </p:nvSpPr>
        <p:spPr>
          <a:xfrm>
            <a:off x="471000" y="7493"/>
            <a:ext cx="630000" cy="3165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F0307D2-EC7F-46C3-AFCB-AE11938E3E07}"/>
              </a:ext>
            </a:extLst>
          </p:cNvPr>
          <p:cNvSpPr txBox="1"/>
          <p:nvPr/>
        </p:nvSpPr>
        <p:spPr>
          <a:xfrm>
            <a:off x="156000" y="2439000"/>
            <a:ext cx="355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 felhasználó számos módon kiírtathatja bevitt adatait és azok összesísét.</a:t>
            </a:r>
          </a:p>
        </p:txBody>
      </p:sp>
      <p:pic>
        <p:nvPicPr>
          <p:cNvPr id="13" name="háttér">
            <a:extLst>
              <a:ext uri="{FF2B5EF4-FFF2-40B4-BE49-F238E27FC236}">
                <a16:creationId xmlns:a16="http://schemas.microsoft.com/office/drawing/2014/main" id="{07FCEF3D-431F-47E4-BAD4-5E170D07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">
            <a:extLst>
              <a:ext uri="{FF2B5EF4-FFF2-40B4-BE49-F238E27FC236}">
                <a16:creationId xmlns:a16="http://schemas.microsoft.com/office/drawing/2014/main" id="{0A21FC60-299A-407D-BF06-4032EE83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" y="473742"/>
            <a:ext cx="4162425" cy="1562100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4E9397D7-6742-4A7E-8651-3A704CB4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8" y="414000"/>
            <a:ext cx="4171950" cy="2809875"/>
          </a:xfrm>
          <a:prstGeom prst="rect">
            <a:avLst/>
          </a:prstGeom>
        </p:spPr>
      </p:pic>
      <p:pic>
        <p:nvPicPr>
          <p:cNvPr id="16" name="3">
            <a:extLst>
              <a:ext uri="{FF2B5EF4-FFF2-40B4-BE49-F238E27FC236}">
                <a16:creationId xmlns:a16="http://schemas.microsoft.com/office/drawing/2014/main" id="{8E2F7A20-CD69-4FBA-9091-F782386F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000" y="459000"/>
            <a:ext cx="3429000" cy="1476375"/>
          </a:xfrm>
          <a:prstGeom prst="rect">
            <a:avLst/>
          </a:prstGeom>
        </p:spPr>
      </p:pic>
      <p:pic>
        <p:nvPicPr>
          <p:cNvPr id="17" name="4">
            <a:extLst>
              <a:ext uri="{FF2B5EF4-FFF2-40B4-BE49-F238E27FC236}">
                <a16:creationId xmlns:a16="http://schemas.microsoft.com/office/drawing/2014/main" id="{47ABD1F8-DB73-4F17-8B96-97F1A7BC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5" y="774000"/>
            <a:ext cx="4143375" cy="4248150"/>
          </a:xfrm>
          <a:prstGeom prst="rect">
            <a:avLst/>
          </a:prstGeom>
        </p:spPr>
      </p:pic>
      <p:pic>
        <p:nvPicPr>
          <p:cNvPr id="19" name="1,5">
            <a:extLst>
              <a:ext uri="{FF2B5EF4-FFF2-40B4-BE49-F238E27FC236}">
                <a16:creationId xmlns:a16="http://schemas.microsoft.com/office/drawing/2014/main" id="{637BD283-E24A-4C69-9055-5BC192220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22" y="504000"/>
            <a:ext cx="5670000" cy="256065"/>
          </a:xfrm>
          <a:prstGeom prst="rect">
            <a:avLst/>
          </a:prstGeom>
        </p:spPr>
      </p:pic>
      <p:pic>
        <p:nvPicPr>
          <p:cNvPr id="20" name="5">
            <a:extLst>
              <a:ext uri="{FF2B5EF4-FFF2-40B4-BE49-F238E27FC236}">
                <a16:creationId xmlns:a16="http://schemas.microsoft.com/office/drawing/2014/main" id="{C7F1249B-967F-408A-BA27-1F3233E55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450" y="774000"/>
            <a:ext cx="2731425" cy="327002"/>
          </a:xfrm>
          <a:prstGeom prst="rect">
            <a:avLst/>
          </a:prstGeom>
        </p:spPr>
      </p:pic>
      <p:pic>
        <p:nvPicPr>
          <p:cNvPr id="21" name="6">
            <a:extLst>
              <a:ext uri="{FF2B5EF4-FFF2-40B4-BE49-F238E27FC236}">
                <a16:creationId xmlns:a16="http://schemas.microsoft.com/office/drawing/2014/main" id="{206DCF66-A0C3-4F5B-849D-1DEFB8999B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27" y="774000"/>
            <a:ext cx="3819525" cy="1257300"/>
          </a:xfrm>
          <a:prstGeom prst="rect">
            <a:avLst/>
          </a:prstGeom>
        </p:spPr>
      </p:pic>
      <p:pic>
        <p:nvPicPr>
          <p:cNvPr id="22" name="7">
            <a:extLst>
              <a:ext uri="{FF2B5EF4-FFF2-40B4-BE49-F238E27FC236}">
                <a16:creationId xmlns:a16="http://schemas.microsoft.com/office/drawing/2014/main" id="{62883BFA-7448-4D7B-A6C0-22B91F0F7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0241" y="729000"/>
            <a:ext cx="3648075" cy="100965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B59F280C-A398-4A66-B439-0ED149384FC2}"/>
              </a:ext>
            </a:extLst>
          </p:cNvPr>
          <p:cNvSpPr txBox="1"/>
          <p:nvPr/>
        </p:nvSpPr>
        <p:spPr>
          <a:xfrm>
            <a:off x="2766000" y="2990155"/>
            <a:ext cx="74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Az adatokat rendezhetjük bevétel, illetve kiadás alapján.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2FCD724-8B33-4DD3-8424-B0ABA1ED3FE7}"/>
              </a:ext>
            </a:extLst>
          </p:cNvPr>
          <p:cNvSpPr txBox="1"/>
          <p:nvPr/>
        </p:nvSpPr>
        <p:spPr>
          <a:xfrm>
            <a:off x="1843500" y="3044279"/>
            <a:ext cx="85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az „Egyéb összeget” választjuk, aktivá válik a szomszédos inputmező is, ahol konkrét értéket adhatunk meg.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2D99125-CFB4-4FF2-A50D-8FA5D6E7A318}"/>
              </a:ext>
            </a:extLst>
          </p:cNvPr>
          <p:cNvSpPr txBox="1"/>
          <p:nvPr/>
        </p:nvSpPr>
        <p:spPr>
          <a:xfrm>
            <a:off x="2271000" y="3376592"/>
            <a:ext cx="76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Megadhatjuk, hogy milyen kategóriájú adatok között szeretnénk keresni.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439C8E2-DBBA-41ED-B18F-02AAAD6FAB9B}"/>
              </a:ext>
            </a:extLst>
          </p:cNvPr>
          <p:cNvSpPr txBox="1"/>
          <p:nvPr/>
        </p:nvSpPr>
        <p:spPr>
          <a:xfrm>
            <a:off x="2991000" y="2979000"/>
            <a:ext cx="62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Kiírtathatjuk az adatokat év alapján.</a:t>
            </a: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Csak azok az évszámok jelennek meg amelyekhez van felvett adat.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EC81B967-898F-4E74-B328-BBFCB1D52867}"/>
              </a:ext>
            </a:extLst>
          </p:cNvPr>
          <p:cNvSpPr txBox="1"/>
          <p:nvPr/>
        </p:nvSpPr>
        <p:spPr>
          <a:xfrm>
            <a:off x="4161000" y="2998113"/>
            <a:ext cx="60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Kiírtathatjuk az adatokat hónap alapján.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BC549DD-D2DE-45A6-BA40-CC6B5536999B}"/>
              </a:ext>
            </a:extLst>
          </p:cNvPr>
          <p:cNvSpPr txBox="1"/>
          <p:nvPr/>
        </p:nvSpPr>
        <p:spPr>
          <a:xfrm>
            <a:off x="2451000" y="3044279"/>
            <a:ext cx="729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nem az „Összes napot választjuk” megadhatunk konkrét napot.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E8746B3E-14AF-4795-AD2C-C7AC0EB1F582}"/>
              </a:ext>
            </a:extLst>
          </p:cNvPr>
          <p:cNvSpPr txBox="1"/>
          <p:nvPr/>
        </p:nvSpPr>
        <p:spPr>
          <a:xfrm>
            <a:off x="2968500" y="2999829"/>
            <a:ext cx="625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megjelenített adatokat rendezheti dátum, összeg, kategória alapján.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3EB6AFD-BB3C-4ED1-B349-F2AD29601390}"/>
              </a:ext>
            </a:extLst>
          </p:cNvPr>
          <p:cNvSpPr txBox="1"/>
          <p:nvPr/>
        </p:nvSpPr>
        <p:spPr>
          <a:xfrm>
            <a:off x="2613079" y="2999829"/>
            <a:ext cx="6965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rendezési szempont alapján adatait kiírtathatja csökkenő, illetve növekvő sorrendben.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5A3D8FE6-28DE-46DD-925C-98CB0F71528E}"/>
              </a:ext>
            </a:extLst>
          </p:cNvPr>
          <p:cNvSpPr/>
          <p:nvPr/>
        </p:nvSpPr>
        <p:spPr>
          <a:xfrm>
            <a:off x="4406221" y="-844886"/>
            <a:ext cx="1755000" cy="3718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B4E5AF2E-735C-4364-8381-14F7421B4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68B61E1D-8BC9-49DE-810B-02CA093024CE}"/>
              </a:ext>
            </a:extLst>
          </p:cNvPr>
          <p:cNvSpPr txBox="1"/>
          <p:nvPr/>
        </p:nvSpPr>
        <p:spPr>
          <a:xfrm>
            <a:off x="538500" y="5859000"/>
            <a:ext cx="111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2022-es összes bevételét összeg szerint növekvő sorrendben.</a:t>
            </a:r>
          </a:p>
        </p:txBody>
      </p:sp>
      <p:pic>
        <p:nvPicPr>
          <p:cNvPr id="43" name="Kép 42">
            <a:extLst>
              <a:ext uri="{FF2B5EF4-FFF2-40B4-BE49-F238E27FC236}">
                <a16:creationId xmlns:a16="http://schemas.microsoft.com/office/drawing/2014/main" id="{21043132-E897-448B-AF14-29E39D269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Szövegdoboz 43">
            <a:extLst>
              <a:ext uri="{FF2B5EF4-FFF2-40B4-BE49-F238E27FC236}">
                <a16:creationId xmlns:a16="http://schemas.microsoft.com/office/drawing/2014/main" id="{546B6EC2-64BB-462D-85EF-842E7670BCA3}"/>
              </a:ext>
            </a:extLst>
          </p:cNvPr>
          <p:cNvSpPr txBox="1"/>
          <p:nvPr/>
        </p:nvSpPr>
        <p:spPr>
          <a:xfrm>
            <a:off x="1580016" y="5949000"/>
            <a:ext cx="903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élelmiszerre történő kiadását 2022 januárjában, dátum szerint csökkenő sorrendben.</a:t>
            </a: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id="{9B5BD8F8-FB2A-4074-8F8A-10F48C8BA8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Szövegdoboz 46">
            <a:extLst>
              <a:ext uri="{FF2B5EF4-FFF2-40B4-BE49-F238E27FC236}">
                <a16:creationId xmlns:a16="http://schemas.microsoft.com/office/drawing/2014/main" id="{1442E2D6-4B59-4AC5-A787-A9576771987B}"/>
              </a:ext>
            </a:extLst>
          </p:cNvPr>
          <p:cNvSpPr txBox="1"/>
          <p:nvPr/>
        </p:nvSpPr>
        <p:spPr>
          <a:xfrm>
            <a:off x="1371000" y="5184000"/>
            <a:ext cx="9449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4110Ft-os kiadását 2022 február 7-én, kategória szerint csökkenő sorrendben.</a:t>
            </a:r>
          </a:p>
        </p:txBody>
      </p:sp>
      <p:sp>
        <p:nvSpPr>
          <p:cNvPr id="48" name="takarás">
            <a:extLst>
              <a:ext uri="{FF2B5EF4-FFF2-40B4-BE49-F238E27FC236}">
                <a16:creationId xmlns:a16="http://schemas.microsoft.com/office/drawing/2014/main" id="{8F4B4025-6A73-459A-8BC2-95EC92DF2E90}"/>
              </a:ext>
            </a:extLst>
          </p:cNvPr>
          <p:cNvSpPr/>
          <p:nvPr/>
        </p:nvSpPr>
        <p:spPr>
          <a:xfrm>
            <a:off x="0" y="-9460"/>
            <a:ext cx="12192000" cy="686746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64F4D88F-0CED-4EC8-A68B-0375D67C0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00" y="23834"/>
            <a:ext cx="3287499" cy="6843626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E9A3956B-E2E2-45EC-BDC8-6D2EA8E9BFE2}"/>
              </a:ext>
            </a:extLst>
          </p:cNvPr>
          <p:cNvSpPr txBox="1"/>
          <p:nvPr/>
        </p:nvSpPr>
        <p:spPr>
          <a:xfrm>
            <a:off x="8658647" y="297115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sp>
        <p:nvSpPr>
          <p:cNvPr id="53" name="Téglalap 52">
            <a:extLst>
              <a:ext uri="{FF2B5EF4-FFF2-40B4-BE49-F238E27FC236}">
                <a16:creationId xmlns:a16="http://schemas.microsoft.com/office/drawing/2014/main" id="{FCE86D3B-8F49-424E-AB72-48F9C684B32B}"/>
              </a:ext>
            </a:extLst>
          </p:cNvPr>
          <p:cNvSpPr/>
          <p:nvPr/>
        </p:nvSpPr>
        <p:spPr>
          <a:xfrm>
            <a:off x="6861000" y="582218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F5F9FBF2-5BC5-4841-9BFB-59A76C791032}"/>
              </a:ext>
            </a:extLst>
          </p:cNvPr>
          <p:cNvSpPr txBox="1"/>
          <p:nvPr/>
        </p:nvSpPr>
        <p:spPr>
          <a:xfrm>
            <a:off x="8235956" y="5552020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BD21C33C-4CA6-41ED-B9DF-D12F2C148DA2}"/>
              </a:ext>
            </a:extLst>
          </p:cNvPr>
          <p:cNvSpPr/>
          <p:nvPr/>
        </p:nvSpPr>
        <p:spPr>
          <a:xfrm>
            <a:off x="6860714" y="6528065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92E041E3-11DB-4D58-AF29-4A547FB1F8DD}"/>
              </a:ext>
            </a:extLst>
          </p:cNvPr>
          <p:cNvSpPr/>
          <p:nvPr/>
        </p:nvSpPr>
        <p:spPr>
          <a:xfrm>
            <a:off x="6860999" y="6188218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6CC1CF02-61C2-4D78-B950-5B47C6CA72F5}"/>
              </a:ext>
            </a:extLst>
          </p:cNvPr>
          <p:cNvSpPr/>
          <p:nvPr/>
        </p:nvSpPr>
        <p:spPr>
          <a:xfrm>
            <a:off x="6861000" y="549055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08C87B51-A663-4A20-924E-7623945C3886}"/>
              </a:ext>
            </a:extLst>
          </p:cNvPr>
          <p:cNvSpPr/>
          <p:nvPr/>
        </p:nvSpPr>
        <p:spPr>
          <a:xfrm>
            <a:off x="6855280" y="5123144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6034FB79-963F-48E1-AA6A-B0CCE035046C}"/>
              </a:ext>
            </a:extLst>
          </p:cNvPr>
          <p:cNvSpPr/>
          <p:nvPr/>
        </p:nvSpPr>
        <p:spPr>
          <a:xfrm>
            <a:off x="6855279" y="476151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08327302-A1B4-407A-8721-6C90F9404643}"/>
              </a:ext>
            </a:extLst>
          </p:cNvPr>
          <p:cNvSpPr/>
          <p:nvPr/>
        </p:nvSpPr>
        <p:spPr>
          <a:xfrm>
            <a:off x="6855278" y="440089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8" name="Ábra 57" descr="Jobbra mutató kézfej mutatóujjal">
            <a:extLst>
              <a:ext uri="{FF2B5EF4-FFF2-40B4-BE49-F238E27FC236}">
                <a16:creationId xmlns:a16="http://schemas.microsoft.com/office/drawing/2014/main" id="{212874CC-D314-4C6B-800D-FBCA52E4D4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528647" y="544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500"/>
                            </p:stCondLst>
                            <p:childTnLst>
                              <p:par>
                                <p:cTn id="2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2083 0.0007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000"/>
                            </p:stCondLst>
                            <p:childTnLst>
                              <p:par>
                                <p:cTn id="2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41" grpId="0"/>
      <p:bldP spid="44" grpId="0"/>
      <p:bldP spid="47" grpId="0"/>
      <p:bldP spid="47" grpId="1"/>
      <p:bldP spid="48" grpId="0" animBg="1"/>
      <p:bldP spid="52" grpId="0"/>
      <p:bldP spid="53" grpId="0" animBg="1"/>
      <p:bldP spid="56" grpId="0"/>
      <p:bldP spid="38" grpId="0" animBg="1"/>
      <p:bldP spid="39" grpId="0" animBg="1"/>
      <p:bldP spid="42" grpId="0" animBg="1"/>
      <p:bldP spid="45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2826D0B-8282-4641-812B-6A572ABD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AFF9A1-2AED-4C60-A240-4841500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00" y="5679000"/>
            <a:ext cx="10058400" cy="1609344"/>
          </a:xfrm>
        </p:spPr>
        <p:txBody>
          <a:bodyPr/>
          <a:lstStyle/>
          <a:p>
            <a:r>
              <a:rPr lang="hu-HU" dirty="0"/>
              <a:t>Posztok módosítása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72D01E56-0F4B-45D2-AE80-5029EF924DD6}"/>
              </a:ext>
            </a:extLst>
          </p:cNvPr>
          <p:cNvCxnSpPr>
            <a:cxnSpLocks/>
          </p:cNvCxnSpPr>
          <p:nvPr/>
        </p:nvCxnSpPr>
        <p:spPr>
          <a:xfrm>
            <a:off x="9111000" y="819000"/>
            <a:ext cx="45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57A2CAAA-2F0E-4327-9E2D-252343F58758}"/>
              </a:ext>
            </a:extLst>
          </p:cNvPr>
          <p:cNvSpPr/>
          <p:nvPr/>
        </p:nvSpPr>
        <p:spPr>
          <a:xfrm>
            <a:off x="3621000" y="414010"/>
            <a:ext cx="5220000" cy="674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9FC419-593D-4126-8812-0C7D5E74B730}"/>
              </a:ext>
            </a:extLst>
          </p:cNvPr>
          <p:cNvSpPr txBox="1"/>
          <p:nvPr/>
        </p:nvSpPr>
        <p:spPr>
          <a:xfrm>
            <a:off x="9516000" y="366783"/>
            <a:ext cx="24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Posztok jelenlegi állapota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C6BD1C1-5F12-46CD-A85D-F4D17CFD37D9}"/>
              </a:ext>
            </a:extLst>
          </p:cNvPr>
          <p:cNvSpPr/>
          <p:nvPr/>
        </p:nvSpPr>
        <p:spPr>
          <a:xfrm>
            <a:off x="2136000" y="1156888"/>
            <a:ext cx="8370000" cy="6071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F421612-AC0D-46BE-A108-1F22E56F4078}"/>
              </a:ext>
            </a:extLst>
          </p:cNvPr>
          <p:cNvCxnSpPr>
            <a:cxnSpLocks/>
          </p:cNvCxnSpPr>
          <p:nvPr/>
        </p:nvCxnSpPr>
        <p:spPr>
          <a:xfrm>
            <a:off x="2541000" y="1899000"/>
            <a:ext cx="0" cy="76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DB98EA1-9D03-4830-9C95-FD9CF869940E}"/>
              </a:ext>
            </a:extLst>
          </p:cNvPr>
          <p:cNvSpPr txBox="1"/>
          <p:nvPr/>
        </p:nvSpPr>
        <p:spPr>
          <a:xfrm>
            <a:off x="1371000" y="2664000"/>
            <a:ext cx="34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Mezők a módosításhoz</a:t>
            </a:r>
          </a:p>
          <a:p>
            <a:endParaRPr lang="hu-HU" sz="2200" dirty="0">
              <a:solidFill>
                <a:srgbClr val="00B050"/>
              </a:solidFill>
            </a:endParaRPr>
          </a:p>
          <a:p>
            <a:r>
              <a:rPr lang="hu-HU" sz="2200" dirty="0">
                <a:solidFill>
                  <a:srgbClr val="00B050"/>
                </a:solidFill>
              </a:rPr>
              <a:t>A mezők kitöltve jelennek meg, hogy azokat tényleg csak módosítani kelljen.</a:t>
            </a:r>
          </a:p>
          <a:p>
            <a:endParaRPr lang="hu-HU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2F46B98-1251-4806-8AFD-330B107F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AEBC8E0-63E9-46D7-AAB0-BDFE58C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3" y="-35745"/>
            <a:ext cx="12256365" cy="692949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746EB1-EE20-4FEB-8D3D-4DB929F0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10" y="4149000"/>
            <a:ext cx="4295775" cy="1266825"/>
          </a:xfrm>
          <a:prstGeom prst="rect">
            <a:avLst/>
          </a:prstGeom>
        </p:spPr>
      </p:pic>
      <p:sp>
        <p:nvSpPr>
          <p:cNvPr id="24" name="takarás">
            <a:extLst>
              <a:ext uri="{FF2B5EF4-FFF2-40B4-BE49-F238E27FC236}">
                <a16:creationId xmlns:a16="http://schemas.microsoft.com/office/drawing/2014/main" id="{822C78EF-1D1A-48D2-B890-E6F4F551703C}"/>
              </a:ext>
            </a:extLst>
          </p:cNvPr>
          <p:cNvSpPr/>
          <p:nvPr/>
        </p:nvSpPr>
        <p:spPr>
          <a:xfrm>
            <a:off x="-159000" y="7177800"/>
            <a:ext cx="1073400" cy="6924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akarás">
            <a:extLst>
              <a:ext uri="{FF2B5EF4-FFF2-40B4-BE49-F238E27FC236}">
                <a16:creationId xmlns:a16="http://schemas.microsoft.com/office/drawing/2014/main" id="{8D607BF4-1876-40B3-93C1-550A695CB050}"/>
              </a:ext>
            </a:extLst>
          </p:cNvPr>
          <p:cNvSpPr/>
          <p:nvPr/>
        </p:nvSpPr>
        <p:spPr>
          <a:xfrm>
            <a:off x="-12690" y="-1"/>
            <a:ext cx="12256364" cy="692948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01FC5A91-9E86-4A1A-B3BC-259732279F5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E825763F-65D1-46F6-ACE4-27320FCB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17872"/>
            <a:ext cx="256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4" grpId="0" animBg="1"/>
      <p:bldP spid="18" grpId="0"/>
      <p:bldP spid="25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763B649-1BD0-42F4-8F18-B1CCF585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4C48CA-7B0D-4774-8CCE-58355574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00" y="6084000"/>
            <a:ext cx="5617248" cy="919368"/>
          </a:xfrm>
        </p:spPr>
        <p:txBody>
          <a:bodyPr/>
          <a:lstStyle/>
          <a:p>
            <a:r>
              <a:rPr lang="hu-HU" dirty="0"/>
              <a:t>Felhasználó adatai 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FA3D9AA-964F-4D61-8610-87DF355D0550}"/>
              </a:ext>
            </a:extLst>
          </p:cNvPr>
          <p:cNvSpPr/>
          <p:nvPr/>
        </p:nvSpPr>
        <p:spPr>
          <a:xfrm>
            <a:off x="1101000" y="15656"/>
            <a:ext cx="540000" cy="3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D1C9BE7-20CC-4B3A-A7A2-0F57CD813B97}"/>
              </a:ext>
            </a:extLst>
          </p:cNvPr>
          <p:cNvSpPr/>
          <p:nvPr/>
        </p:nvSpPr>
        <p:spPr>
          <a:xfrm>
            <a:off x="3666000" y="504000"/>
            <a:ext cx="5355000" cy="495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2FA13B-2539-4230-8F49-1747977EA9E8}"/>
              </a:ext>
            </a:extLst>
          </p:cNvPr>
          <p:cNvSpPr txBox="1"/>
          <p:nvPr/>
        </p:nvSpPr>
        <p:spPr>
          <a:xfrm>
            <a:off x="9201000" y="551445"/>
            <a:ext cx="270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70C0"/>
                </a:solidFill>
              </a:rPr>
              <a:t>Felhasználó adatai</a:t>
            </a:r>
          </a:p>
        </p:txBody>
      </p:sp>
      <p:pic>
        <p:nvPicPr>
          <p:cNvPr id="9" name="Ábra 8" descr="Jobbra mutató kézfej mutatóujjal">
            <a:extLst>
              <a:ext uri="{FF2B5EF4-FFF2-40B4-BE49-F238E27FC236}">
                <a16:creationId xmlns:a16="http://schemas.microsoft.com/office/drawing/2014/main" id="{F2CD55DE-E82C-4D68-BDDD-9610E09B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1600" y="6858000"/>
            <a:ext cx="914400" cy="914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57225EB-9BD4-4967-9AFB-8E80F5708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A2BBC03-1940-403D-9E8E-70FF3181D33E}"/>
              </a:ext>
            </a:extLst>
          </p:cNvPr>
          <p:cNvSpPr/>
          <p:nvPr/>
        </p:nvSpPr>
        <p:spPr>
          <a:xfrm>
            <a:off x="2136000" y="1854000"/>
            <a:ext cx="8505000" cy="585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938E278-761F-4CDD-9F46-A8A97E1E7E1A}"/>
              </a:ext>
            </a:extLst>
          </p:cNvPr>
          <p:cNvSpPr txBox="1"/>
          <p:nvPr/>
        </p:nvSpPr>
        <p:spPr>
          <a:xfrm>
            <a:off x="1269750" y="3429000"/>
            <a:ext cx="9652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Az input mezők kitöltve jelennek meg (kivéve a jelszó/új jelszó mezőket).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Az adatok módosításához meg kell adni a jelenlegi jelszót.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Ha a jelszót (is), szeretnénk módosítani megadhatunk újat.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55E107B-6432-4126-8FC9-47C6F90C0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DA0F12E-F9FF-4FD1-AE4F-F8F53FA3C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71FE33-26B2-4C94-B8B2-D446A9E95755}"/>
              </a:ext>
            </a:extLst>
          </p:cNvPr>
          <p:cNvSpPr txBox="1"/>
          <p:nvPr/>
        </p:nvSpPr>
        <p:spPr>
          <a:xfrm>
            <a:off x="3384750" y="4059000"/>
            <a:ext cx="542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 régi és az új jelszó nem egyezhet meg.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1FD6C77E-BF74-4A41-A1E2-8A3AB0FA8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2" y="14167"/>
            <a:ext cx="12192000" cy="6858000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C042DEC7-780C-46C1-AB79-26FBEC6F9A34}"/>
              </a:ext>
            </a:extLst>
          </p:cNvPr>
          <p:cNvSpPr/>
          <p:nvPr/>
        </p:nvSpPr>
        <p:spPr>
          <a:xfrm>
            <a:off x="1603276" y="6028"/>
            <a:ext cx="630000" cy="345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akarás">
            <a:extLst>
              <a:ext uri="{FF2B5EF4-FFF2-40B4-BE49-F238E27FC236}">
                <a16:creationId xmlns:a16="http://schemas.microsoft.com/office/drawing/2014/main" id="{E8E89CCB-F20F-4955-AF02-885DD6C27300}"/>
              </a:ext>
            </a:extLst>
          </p:cNvPr>
          <p:cNvSpPr/>
          <p:nvPr/>
        </p:nvSpPr>
        <p:spPr>
          <a:xfrm>
            <a:off x="0" y="15656"/>
            <a:ext cx="12236450" cy="688335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6DCA7AAB-F8CB-4F20-B899-5D06E65CB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163" y="28333"/>
            <a:ext cx="3359285" cy="6858000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1B847D-606A-4E21-96C5-290F935A65EE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0726F6F3-31DE-4820-8445-3AAD9B14D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1000" y="3384550"/>
            <a:ext cx="4295775" cy="1266825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1D8984C-AEDE-4964-A1F3-C54B6E6CB030}"/>
              </a:ext>
            </a:extLst>
          </p:cNvPr>
          <p:cNvSpPr/>
          <p:nvPr/>
        </p:nvSpPr>
        <p:spPr>
          <a:xfrm>
            <a:off x="6376387" y="1539000"/>
            <a:ext cx="709613" cy="270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028C425-6CB4-4FD6-8A9E-1670B4955075}"/>
              </a:ext>
            </a:extLst>
          </p:cNvPr>
          <p:cNvCxnSpPr/>
          <p:nvPr/>
        </p:nvCxnSpPr>
        <p:spPr>
          <a:xfrm>
            <a:off x="6726000" y="1944000"/>
            <a:ext cx="0" cy="1260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1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77014 L 5.55112E-17 3.33333E-6 " pathEditMode="relative" rAng="0" ptsTypes="AA">
                                      <p:cBhvr>
                                        <p:cTn id="63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12" grpId="0" animBg="1"/>
      <p:bldP spid="13" grpId="0"/>
      <p:bldP spid="18" grpId="0"/>
      <p:bldP spid="21" grpId="0" animBg="1"/>
      <p:bldP spid="23" grpId="0" animBg="1"/>
      <p:bldP spid="23" grpId="1" animBg="1"/>
      <p:bldP spid="25" grpId="0"/>
      <p:bldP spid="25" grpId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0FC2-A85B-45B1-9A6D-DE660DD1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000" y="2439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Admin felület</a:t>
            </a:r>
          </a:p>
        </p:txBody>
      </p:sp>
    </p:spTree>
    <p:extLst>
      <p:ext uri="{BB962C8B-B14F-4D97-AF65-F5344CB8AC3E}">
        <p14:creationId xmlns:p14="http://schemas.microsoft.com/office/powerpoint/2010/main" val="113196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1491B50-3A51-437B-B341-B19907C2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F5CFDF-F976-482E-A6B3-83DA0625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00" y="0"/>
            <a:ext cx="4627248" cy="1234368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22076F-CEE9-4160-B1D5-CE4F8C01BE23}"/>
              </a:ext>
            </a:extLst>
          </p:cNvPr>
          <p:cNvSpPr txBox="1"/>
          <p:nvPr/>
        </p:nvSpPr>
        <p:spPr>
          <a:xfrm>
            <a:off x="7581000" y="1265578"/>
            <a:ext cx="47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Az admin és az átlag felhasználók bejelentkezése ugyanazon a felületen történik.</a:t>
            </a:r>
          </a:p>
        </p:txBody>
      </p:sp>
    </p:spTree>
    <p:extLst>
      <p:ext uri="{BB962C8B-B14F-4D97-AF65-F5344CB8AC3E}">
        <p14:creationId xmlns:p14="http://schemas.microsoft.com/office/powerpoint/2010/main" val="1038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7370F84-911C-4E16-812E-F644099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888B7B-EB06-48EB-A3CA-88E9A6BC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76" y="335159"/>
            <a:ext cx="4222248" cy="829368"/>
          </a:xfrm>
        </p:spPr>
        <p:txBody>
          <a:bodyPr>
            <a:normAutofit fontScale="90000"/>
          </a:bodyPr>
          <a:lstStyle/>
          <a:p>
            <a:r>
              <a:rPr lang="hu-HU" dirty="0"/>
              <a:t>Admin kezdőlap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FB6C4-62C8-418C-B08A-277DF67E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00" y="3339000"/>
            <a:ext cx="992488" cy="8489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C94912-8CE3-446E-985F-D4608F6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50" y="3327991"/>
            <a:ext cx="1080000" cy="678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EF8B46-4689-4169-B1B0-FEC61D394353}"/>
              </a:ext>
            </a:extLst>
          </p:cNvPr>
          <p:cNvSpPr txBox="1"/>
          <p:nvPr/>
        </p:nvSpPr>
        <p:spPr>
          <a:xfrm>
            <a:off x="1596000" y="4815074"/>
            <a:ext cx="86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statisztikát megjeleníteni arról, hogy mely területekről hányan regisztráltak az oldalra. </a:t>
            </a:r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0D1B2B6C-8F0F-4D23-BD93-FC890D5D73E3}"/>
              </a:ext>
            </a:extLst>
          </p:cNvPr>
          <p:cNvCxnSpPr>
            <a:cxnSpLocks/>
          </p:cNvCxnSpPr>
          <p:nvPr/>
        </p:nvCxnSpPr>
        <p:spPr>
          <a:xfrm flipV="1">
            <a:off x="6816000" y="3429000"/>
            <a:ext cx="1935000" cy="450000"/>
          </a:xfrm>
          <a:prstGeom prst="bentConnector3">
            <a:avLst>
              <a:gd name="adj1" fmla="val 73628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8356571C-AD7E-46A1-9B2C-E3A8E56F5E20}"/>
              </a:ext>
            </a:extLst>
          </p:cNvPr>
          <p:cNvCxnSpPr>
            <a:cxnSpLocks/>
          </p:cNvCxnSpPr>
          <p:nvPr/>
        </p:nvCxnSpPr>
        <p:spPr>
          <a:xfrm rot="10800000">
            <a:off x="2766001" y="3429000"/>
            <a:ext cx="1732225" cy="450000"/>
          </a:xfrm>
          <a:prstGeom prst="bentConnector3">
            <a:avLst>
              <a:gd name="adj1" fmla="val 7087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F131954-8407-4665-9B70-BF6F03B0991A}"/>
              </a:ext>
            </a:extLst>
          </p:cNvPr>
          <p:cNvSpPr txBox="1"/>
          <p:nvPr/>
        </p:nvSpPr>
        <p:spPr>
          <a:xfrm>
            <a:off x="9106884" y="3255629"/>
            <a:ext cx="283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Rendezés regisztrált felhasználók száma szerint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1C7F2D2-48CA-4D5F-830B-8D850AA7EB2D}"/>
              </a:ext>
            </a:extLst>
          </p:cNvPr>
          <p:cNvSpPr txBox="1"/>
          <p:nvPr/>
        </p:nvSpPr>
        <p:spPr>
          <a:xfrm>
            <a:off x="111000" y="3151631"/>
            <a:ext cx="2908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C000"/>
                </a:solidFill>
              </a:rPr>
              <a:t>Felhasználók száma az adott területi egységekre bontva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1E30488D-CEB6-444D-A642-A401D94E3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C4E04CC9-5CED-4667-A2B3-DA3A448A5317}"/>
              </a:ext>
            </a:extLst>
          </p:cNvPr>
          <p:cNvSpPr/>
          <p:nvPr/>
        </p:nvSpPr>
        <p:spPr>
          <a:xfrm>
            <a:off x="5016000" y="1335039"/>
            <a:ext cx="584449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E9AFA5AD-0C5A-4D18-94C9-148C2A5A54F4}"/>
              </a:ext>
            </a:extLst>
          </p:cNvPr>
          <p:cNvSpPr/>
          <p:nvPr/>
        </p:nvSpPr>
        <p:spPr>
          <a:xfrm>
            <a:off x="3047664" y="2169000"/>
            <a:ext cx="6059220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4D3B153D-20F2-4EE6-9EE2-6182F553AE8D}"/>
              </a:ext>
            </a:extLst>
          </p:cNvPr>
          <p:cNvSpPr/>
          <p:nvPr/>
        </p:nvSpPr>
        <p:spPr>
          <a:xfrm>
            <a:off x="3041832" y="1637326"/>
            <a:ext cx="6065052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0CC90695-82BA-42A2-921C-1733E58A6223}"/>
              </a:ext>
            </a:extLst>
          </p:cNvPr>
          <p:cNvSpPr/>
          <p:nvPr/>
        </p:nvSpPr>
        <p:spPr>
          <a:xfrm>
            <a:off x="4566838" y="4136419"/>
            <a:ext cx="944162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FD0C25-4E48-4E9B-9111-28C14AFDA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églalap 43">
            <a:extLst>
              <a:ext uri="{FF2B5EF4-FFF2-40B4-BE49-F238E27FC236}">
                <a16:creationId xmlns:a16="http://schemas.microsoft.com/office/drawing/2014/main" id="{5C14C1BE-FE78-4F16-8DD2-BAA5BF6117C2}"/>
              </a:ext>
            </a:extLst>
          </p:cNvPr>
          <p:cNvSpPr/>
          <p:nvPr/>
        </p:nvSpPr>
        <p:spPr>
          <a:xfrm>
            <a:off x="6074358" y="1360379"/>
            <a:ext cx="426642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72DB1E9-7083-446D-A74C-D2F8C3C1A5C3}"/>
              </a:ext>
            </a:extLst>
          </p:cNvPr>
          <p:cNvSpPr/>
          <p:nvPr/>
        </p:nvSpPr>
        <p:spPr>
          <a:xfrm>
            <a:off x="4598100" y="4966347"/>
            <a:ext cx="912899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églalap 45">
            <a:extLst>
              <a:ext uri="{FF2B5EF4-FFF2-40B4-BE49-F238E27FC236}">
                <a16:creationId xmlns:a16="http://schemas.microsoft.com/office/drawing/2014/main" id="{F459CB49-6F7B-45DE-8F8A-B024952821CA}"/>
              </a:ext>
            </a:extLst>
          </p:cNvPr>
          <p:cNvSpPr/>
          <p:nvPr/>
        </p:nvSpPr>
        <p:spPr>
          <a:xfrm>
            <a:off x="3063474" y="164080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5852956B-8A72-4BF4-B7D7-BDE18DB6AC60}"/>
              </a:ext>
            </a:extLst>
          </p:cNvPr>
          <p:cNvSpPr/>
          <p:nvPr/>
        </p:nvSpPr>
        <p:spPr>
          <a:xfrm>
            <a:off x="3063474" y="242411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4928C7D-6491-480C-8320-7B6206CF4FCE}"/>
              </a:ext>
            </a:extLst>
          </p:cNvPr>
          <p:cNvSpPr/>
          <p:nvPr/>
        </p:nvSpPr>
        <p:spPr>
          <a:xfrm>
            <a:off x="3063474" y="2961948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8B1AB1C-58E8-4438-8B9A-AD13061AF271}"/>
              </a:ext>
            </a:extLst>
          </p:cNvPr>
          <p:cNvSpPr/>
          <p:nvPr/>
        </p:nvSpPr>
        <p:spPr>
          <a:xfrm>
            <a:off x="3063474" y="3761894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9D48D993-738D-44F0-97C3-5B707BF0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églalap 51">
            <a:extLst>
              <a:ext uri="{FF2B5EF4-FFF2-40B4-BE49-F238E27FC236}">
                <a16:creationId xmlns:a16="http://schemas.microsoft.com/office/drawing/2014/main" id="{A3496D69-917A-4C1D-8676-D6A3599AD85D}"/>
              </a:ext>
            </a:extLst>
          </p:cNvPr>
          <p:cNvSpPr/>
          <p:nvPr/>
        </p:nvSpPr>
        <p:spPr>
          <a:xfrm>
            <a:off x="6680450" y="1117842"/>
            <a:ext cx="768876" cy="2151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>
            <a:extLst>
              <a:ext uri="{FF2B5EF4-FFF2-40B4-BE49-F238E27FC236}">
                <a16:creationId xmlns:a16="http://schemas.microsoft.com/office/drawing/2014/main" id="{B02A0277-3648-4B4B-8A26-CD55BFACDBBE}"/>
              </a:ext>
            </a:extLst>
          </p:cNvPr>
          <p:cNvSpPr/>
          <p:nvPr/>
        </p:nvSpPr>
        <p:spPr>
          <a:xfrm>
            <a:off x="4604065" y="6564830"/>
            <a:ext cx="906933" cy="239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 54">
            <a:extLst>
              <a:ext uri="{FF2B5EF4-FFF2-40B4-BE49-F238E27FC236}">
                <a16:creationId xmlns:a16="http://schemas.microsoft.com/office/drawing/2014/main" id="{53D33980-AC78-432D-B3D4-FEC7945FDF42}"/>
              </a:ext>
            </a:extLst>
          </p:cNvPr>
          <p:cNvSpPr/>
          <p:nvPr/>
        </p:nvSpPr>
        <p:spPr>
          <a:xfrm>
            <a:off x="3063474" y="1361136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511445B8-A9FE-486B-8043-073B3410273D}"/>
              </a:ext>
            </a:extLst>
          </p:cNvPr>
          <p:cNvSpPr/>
          <p:nvPr/>
        </p:nvSpPr>
        <p:spPr>
          <a:xfrm>
            <a:off x="3063474" y="1618749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53E1A538-A3D2-4BA5-A5F5-B7A1CD976967}"/>
              </a:ext>
            </a:extLst>
          </p:cNvPr>
          <p:cNvSpPr/>
          <p:nvPr/>
        </p:nvSpPr>
        <p:spPr>
          <a:xfrm>
            <a:off x="3063474" y="1880388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63AD5DB0-BD7D-4FF9-B3D8-8DB8B633365F}"/>
              </a:ext>
            </a:extLst>
          </p:cNvPr>
          <p:cNvSpPr/>
          <p:nvPr/>
        </p:nvSpPr>
        <p:spPr>
          <a:xfrm>
            <a:off x="3063474" y="4047743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BDD7DA54-A9BF-4883-8283-CAE5082DD5E0}"/>
              </a:ext>
            </a:extLst>
          </p:cNvPr>
          <p:cNvSpPr/>
          <p:nvPr/>
        </p:nvSpPr>
        <p:spPr>
          <a:xfrm>
            <a:off x="3067503" y="4301894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Téglalap 60">
            <a:extLst>
              <a:ext uri="{FF2B5EF4-FFF2-40B4-BE49-F238E27FC236}">
                <a16:creationId xmlns:a16="http://schemas.microsoft.com/office/drawing/2014/main" id="{2E86D2A2-00F9-4883-9126-259BD481545F}"/>
              </a:ext>
            </a:extLst>
          </p:cNvPr>
          <p:cNvSpPr/>
          <p:nvPr/>
        </p:nvSpPr>
        <p:spPr>
          <a:xfrm>
            <a:off x="3066080" y="4561445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akarás">
            <a:extLst>
              <a:ext uri="{FF2B5EF4-FFF2-40B4-BE49-F238E27FC236}">
                <a16:creationId xmlns:a16="http://schemas.microsoft.com/office/drawing/2014/main" id="{7C80D152-B02B-499F-9909-76D8BCCF37D1}"/>
              </a:ext>
            </a:extLst>
          </p:cNvPr>
          <p:cNvSpPr/>
          <p:nvPr/>
        </p:nvSpPr>
        <p:spPr>
          <a:xfrm>
            <a:off x="-10500" y="-17250"/>
            <a:ext cx="12202500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845F45C4-1518-437C-8983-0AAFD8B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00" y="11626"/>
            <a:ext cx="2818071" cy="6858000"/>
          </a:xfrm>
          <a:prstGeom prst="rect">
            <a:avLst/>
          </a:prstGeom>
        </p:spPr>
      </p:pic>
      <p:sp>
        <p:nvSpPr>
          <p:cNvPr id="66" name="Szövegdoboz 65">
            <a:extLst>
              <a:ext uri="{FF2B5EF4-FFF2-40B4-BE49-F238E27FC236}">
                <a16:creationId xmlns:a16="http://schemas.microsoft.com/office/drawing/2014/main" id="{00F47BC9-6607-4738-A54D-53729C680D38}"/>
              </a:ext>
            </a:extLst>
          </p:cNvPr>
          <p:cNvSpPr txBox="1"/>
          <p:nvPr/>
        </p:nvSpPr>
        <p:spPr>
          <a:xfrm>
            <a:off x="7843833" y="529267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6181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3" grpId="0"/>
      <p:bldP spid="28" grpId="0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CD3DBF2-0697-4D04-A30D-F581FC0B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0CCC368-60A4-42BE-BFD2-7611C5B7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00" y="5634000"/>
            <a:ext cx="10058400" cy="1609344"/>
          </a:xfrm>
        </p:spPr>
        <p:txBody>
          <a:bodyPr/>
          <a:lstStyle/>
          <a:p>
            <a:r>
              <a:rPr lang="hu-HU" dirty="0"/>
              <a:t>Kategóriakezelés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1201A52-A5AC-406C-A686-FB4968763262}"/>
              </a:ext>
            </a:extLst>
          </p:cNvPr>
          <p:cNvSpPr/>
          <p:nvPr/>
        </p:nvSpPr>
        <p:spPr>
          <a:xfrm>
            <a:off x="471000" y="17791"/>
            <a:ext cx="630000" cy="351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152C425-A084-4194-BAD3-783A9AD0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84" y="-39837"/>
            <a:ext cx="12270426" cy="6937674"/>
          </a:xfrm>
          <a:prstGeom prst="rect">
            <a:avLst/>
          </a:prstGeom>
        </p:spPr>
      </p:pic>
      <p:sp>
        <p:nvSpPr>
          <p:cNvPr id="10" name="takarás">
            <a:extLst>
              <a:ext uri="{FF2B5EF4-FFF2-40B4-BE49-F238E27FC236}">
                <a16:creationId xmlns:a16="http://schemas.microsoft.com/office/drawing/2014/main" id="{001BB2F6-56D5-4DFF-9EC0-F60203EF41EA}"/>
              </a:ext>
            </a:extLst>
          </p:cNvPr>
          <p:cNvSpPr/>
          <p:nvPr/>
        </p:nvSpPr>
        <p:spPr>
          <a:xfrm>
            <a:off x="-39396" y="1511318"/>
            <a:ext cx="12270426" cy="308395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karás">
            <a:extLst>
              <a:ext uri="{FF2B5EF4-FFF2-40B4-BE49-F238E27FC236}">
                <a16:creationId xmlns:a16="http://schemas.microsoft.com/office/drawing/2014/main" id="{28F9D035-E12B-440D-9D3F-56B62CAD0567}"/>
              </a:ext>
            </a:extLst>
          </p:cNvPr>
          <p:cNvSpPr/>
          <p:nvPr/>
        </p:nvSpPr>
        <p:spPr>
          <a:xfrm>
            <a:off x="-54062" y="4959000"/>
            <a:ext cx="12285091" cy="19656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78863F6-9F1D-4D45-9D64-5B457D450511}"/>
              </a:ext>
            </a:extLst>
          </p:cNvPr>
          <p:cNvSpPr/>
          <p:nvPr/>
        </p:nvSpPr>
        <p:spPr>
          <a:xfrm>
            <a:off x="-1" y="841912"/>
            <a:ext cx="12191637" cy="65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">
            <a:extLst>
              <a:ext uri="{FF2B5EF4-FFF2-40B4-BE49-F238E27FC236}">
                <a16:creationId xmlns:a16="http://schemas.microsoft.com/office/drawing/2014/main" id="{888FE67B-F32F-4C63-B071-C3D205FBCE4F}"/>
              </a:ext>
            </a:extLst>
          </p:cNvPr>
          <p:cNvSpPr/>
          <p:nvPr/>
        </p:nvSpPr>
        <p:spPr>
          <a:xfrm>
            <a:off x="-39396" y="0"/>
            <a:ext cx="12270426" cy="86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6850046-13BD-4DF9-B652-02A28DF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704" cy="6876960"/>
          </a:xfrm>
          <a:prstGeom prst="rect">
            <a:avLst/>
          </a:prstGeom>
        </p:spPr>
      </p:pic>
      <p:pic>
        <p:nvPicPr>
          <p:cNvPr id="18" name="Ábra 17" descr="Jobbra mutató kézfej mutatóujjal">
            <a:extLst>
              <a:ext uri="{FF2B5EF4-FFF2-40B4-BE49-F238E27FC236}">
                <a16:creationId xmlns:a16="http://schemas.microsoft.com/office/drawing/2014/main" id="{EE4324FF-507B-4B84-8C2F-D0011A72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446463" y="1719000"/>
            <a:ext cx="914400" cy="9144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544D69-9FE6-4F67-9F96-16B0EBA6DB39}"/>
              </a:ext>
            </a:extLst>
          </p:cNvPr>
          <p:cNvSpPr txBox="1"/>
          <p:nvPr/>
        </p:nvSpPr>
        <p:spPr>
          <a:xfrm>
            <a:off x="8706000" y="1644726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2641F9B0-5E02-4BAD-A2B0-F1FCD754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318172B-7667-4210-A59A-94966DF6A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" y="0"/>
            <a:ext cx="12157364" cy="6858000"/>
          </a:xfrm>
          <a:prstGeom prst="rect">
            <a:avLst/>
          </a:prstGeom>
        </p:spPr>
      </p:pic>
      <p:sp>
        <p:nvSpPr>
          <p:cNvPr id="23" name="takarás">
            <a:extLst>
              <a:ext uri="{FF2B5EF4-FFF2-40B4-BE49-F238E27FC236}">
                <a16:creationId xmlns:a16="http://schemas.microsoft.com/office/drawing/2014/main" id="{FE01A24B-EC07-43CC-B34B-B06048575E0D}"/>
              </a:ext>
            </a:extLst>
          </p:cNvPr>
          <p:cNvSpPr/>
          <p:nvPr/>
        </p:nvSpPr>
        <p:spPr>
          <a:xfrm>
            <a:off x="-39396" y="14045"/>
            <a:ext cx="12285090" cy="51071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akarás">
            <a:extLst>
              <a:ext uri="{FF2B5EF4-FFF2-40B4-BE49-F238E27FC236}">
                <a16:creationId xmlns:a16="http://schemas.microsoft.com/office/drawing/2014/main" id="{271D80B2-9A6C-42CD-BA05-08F2AC7A5E33}"/>
              </a:ext>
            </a:extLst>
          </p:cNvPr>
          <p:cNvSpPr/>
          <p:nvPr/>
        </p:nvSpPr>
        <p:spPr>
          <a:xfrm>
            <a:off x="-68727" y="6470946"/>
            <a:ext cx="12299755" cy="45366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EE0C1EA-191E-4538-858F-FFC85845AC24}"/>
              </a:ext>
            </a:extLst>
          </p:cNvPr>
          <p:cNvSpPr/>
          <p:nvPr/>
        </p:nvSpPr>
        <p:spPr>
          <a:xfrm>
            <a:off x="-1" y="5139000"/>
            <a:ext cx="12206667" cy="13183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3236EAC2-2DB6-4EE3-8B44-BF6CEC6F0BAA}"/>
              </a:ext>
            </a:extLst>
          </p:cNvPr>
          <p:cNvSpPr/>
          <p:nvPr/>
        </p:nvSpPr>
        <p:spPr>
          <a:xfrm>
            <a:off x="0" y="5121207"/>
            <a:ext cx="12231028" cy="134973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E4719858-0102-43F7-9756-EA9142350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8" y="31877"/>
            <a:ext cx="2726839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948F604-EF71-465B-848F-D003F8BB4160}"/>
              </a:ext>
            </a:extLst>
          </p:cNvPr>
          <p:cNvSpPr txBox="1"/>
          <p:nvPr/>
        </p:nvSpPr>
        <p:spPr>
          <a:xfrm>
            <a:off x="8117532" y="139563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3081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9 -0.01829 L -0.38841 -0.0182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3" grpId="0" animBg="1"/>
      <p:bldP spid="24" grpId="0" animBg="1"/>
      <p:bldP spid="26" grpId="0" animBg="1"/>
      <p:bldP spid="26" grpId="1" animBg="1"/>
      <p:bldP spid="27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37ED149-19AD-48D2-BC4C-A3BF4C82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63E6AE-2F20-4B2E-8371-AA504576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000" y="5994000"/>
            <a:ext cx="5198400" cy="1044000"/>
          </a:xfrm>
        </p:spPr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929B580-EFFA-4936-843C-7E2EB525AD04}"/>
              </a:ext>
            </a:extLst>
          </p:cNvPr>
          <p:cNvSpPr/>
          <p:nvPr/>
        </p:nvSpPr>
        <p:spPr>
          <a:xfrm>
            <a:off x="1056000" y="15656"/>
            <a:ext cx="720000" cy="3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6612EF-8AEA-4774-A848-3F6F70D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00" y="414000"/>
            <a:ext cx="2009775" cy="127635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3CA42C1-6304-49E1-85EB-2C456CF57943}"/>
              </a:ext>
            </a:extLst>
          </p:cNvPr>
          <p:cNvSpPr txBox="1"/>
          <p:nvPr/>
        </p:nvSpPr>
        <p:spPr>
          <a:xfrm>
            <a:off x="2608500" y="2664000"/>
            <a:ext cx="697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kiirtani a felhasználók személyes adatait, illetve aktivitás szerint csoportosítani őket.</a:t>
            </a:r>
          </a:p>
          <a:p>
            <a:pPr algn="ctr"/>
            <a:endParaRPr lang="hu-HU" sz="2200" dirty="0">
              <a:solidFill>
                <a:srgbClr val="FF0000"/>
              </a:solidFill>
            </a:endParaRP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Passzív felhasználónak számít minden olyan felhasználó, aki több mint 3 hónapja (90 napja) nem jelentkezett be az oldalra.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4F4FEDE-BA95-4408-9957-92D553FB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59000"/>
            <a:ext cx="2247900" cy="1905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9B8EF7E-0C3A-4262-B66A-C16848768252}"/>
              </a:ext>
            </a:extLst>
          </p:cNvPr>
          <p:cNvSpPr/>
          <p:nvPr/>
        </p:nvSpPr>
        <p:spPr>
          <a:xfrm>
            <a:off x="6321000" y="472832"/>
            <a:ext cx="1080000" cy="301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D07869-48BD-4885-9F31-C61CB5923CCE}"/>
              </a:ext>
            </a:extLst>
          </p:cNvPr>
          <p:cNvSpPr txBox="1"/>
          <p:nvPr/>
        </p:nvSpPr>
        <p:spPr>
          <a:xfrm>
            <a:off x="2608500" y="3044279"/>
            <a:ext cx="69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kiírt adatokat rendezheti az alábbi szempontok szerint növekvő, illetve csökkenő sorrendbe.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827587E-7C60-4F2F-97B6-51E40EC49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523707F-6607-442F-8B1F-DF714C10DEB7}"/>
              </a:ext>
            </a:extLst>
          </p:cNvPr>
          <p:cNvSpPr/>
          <p:nvPr/>
        </p:nvSpPr>
        <p:spPr>
          <a:xfrm>
            <a:off x="3261000" y="473570"/>
            <a:ext cx="1395000" cy="2554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1DF201-CAF9-4110-9AB0-FDEB17AA94B5}"/>
              </a:ext>
            </a:extLst>
          </p:cNvPr>
          <p:cNvSpPr/>
          <p:nvPr/>
        </p:nvSpPr>
        <p:spPr>
          <a:xfrm>
            <a:off x="5233387" y="4964702"/>
            <a:ext cx="1725225" cy="3307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E127BA2-414E-41D3-B3DF-9B61778E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C99702AA-6FE4-40F3-A382-A5C4A3C1F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8C1CC4D-3508-4DF5-8F85-7983468ACFA1}"/>
              </a:ext>
            </a:extLst>
          </p:cNvPr>
          <p:cNvCxnSpPr>
            <a:cxnSpLocks/>
          </p:cNvCxnSpPr>
          <p:nvPr/>
        </p:nvCxnSpPr>
        <p:spPr>
          <a:xfrm>
            <a:off x="6137827" y="3654000"/>
            <a:ext cx="2623" cy="3769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:a16="http://schemas.microsoft.com/office/drawing/2014/main" id="{D79BABFA-B862-47F9-826F-20990AF0CEEC}"/>
              </a:ext>
            </a:extLst>
          </p:cNvPr>
          <p:cNvSpPr/>
          <p:nvPr/>
        </p:nvSpPr>
        <p:spPr>
          <a:xfrm>
            <a:off x="5420999" y="3323051"/>
            <a:ext cx="1351511" cy="2616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87D948A-9ADD-485B-B692-D801672D1D7D}"/>
              </a:ext>
            </a:extLst>
          </p:cNvPr>
          <p:cNvSpPr txBox="1"/>
          <p:nvPr/>
        </p:nvSpPr>
        <p:spPr>
          <a:xfrm>
            <a:off x="3486000" y="5087730"/>
            <a:ext cx="5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C000"/>
                </a:solidFill>
              </a:rPr>
              <a:t>Az admin képes egy gombnyomással minden passzív felhasználó törlésére.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2E71885B-2149-40F1-B98B-5D8962C2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18" y="4100197"/>
            <a:ext cx="3356126" cy="987533"/>
          </a:xfrm>
          <a:prstGeom prst="rect">
            <a:avLst/>
          </a:prstGeom>
        </p:spPr>
      </p:pic>
      <p:pic>
        <p:nvPicPr>
          <p:cNvPr id="33" name="Ábra 32" descr="Jobbra mutató kézfej mutatóujjal">
            <a:extLst>
              <a:ext uri="{FF2B5EF4-FFF2-40B4-BE49-F238E27FC236}">
                <a16:creationId xmlns:a16="http://schemas.microsoft.com/office/drawing/2014/main" id="{7957D3A5-A381-46A8-8430-6BA110AB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486000" y="954300"/>
            <a:ext cx="914400" cy="9144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F5730DB6-6A9B-40F0-911B-154B0589BDC7}"/>
              </a:ext>
            </a:extLst>
          </p:cNvPr>
          <p:cNvSpPr txBox="1"/>
          <p:nvPr/>
        </p:nvSpPr>
        <p:spPr>
          <a:xfrm>
            <a:off x="9506023" y="954299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8F78CC1B-0098-485A-A238-9217191D2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7" y="0"/>
            <a:ext cx="12214476" cy="6984952"/>
          </a:xfrm>
          <a:prstGeom prst="rect">
            <a:avLst/>
          </a:prstGeom>
        </p:spPr>
      </p:pic>
      <p:sp>
        <p:nvSpPr>
          <p:cNvPr id="21" name="takarás">
            <a:extLst>
              <a:ext uri="{FF2B5EF4-FFF2-40B4-BE49-F238E27FC236}">
                <a16:creationId xmlns:a16="http://schemas.microsoft.com/office/drawing/2014/main" id="{65EAFDEE-1D4F-4830-B8BF-5023A8EC4DA3}"/>
              </a:ext>
            </a:extLst>
          </p:cNvPr>
          <p:cNvSpPr/>
          <p:nvPr/>
        </p:nvSpPr>
        <p:spPr>
          <a:xfrm>
            <a:off x="-17401" y="1176300"/>
            <a:ext cx="12225499" cy="582322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akarás">
            <a:extLst>
              <a:ext uri="{FF2B5EF4-FFF2-40B4-BE49-F238E27FC236}">
                <a16:creationId xmlns:a16="http://schemas.microsoft.com/office/drawing/2014/main" id="{83472E69-B7BC-49DD-86D3-8036DECAC21D}"/>
              </a:ext>
            </a:extLst>
          </p:cNvPr>
          <p:cNvSpPr/>
          <p:nvPr/>
        </p:nvSpPr>
        <p:spPr>
          <a:xfrm>
            <a:off x="-17402" y="-67667"/>
            <a:ext cx="12225499" cy="8950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F8F07AC-89CE-4111-8786-BA1EBD7FC331}"/>
              </a:ext>
            </a:extLst>
          </p:cNvPr>
          <p:cNvSpPr/>
          <p:nvPr/>
        </p:nvSpPr>
        <p:spPr>
          <a:xfrm>
            <a:off x="15744" y="827347"/>
            <a:ext cx="12176256" cy="36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CE7B5251-808E-4652-B889-D769AAB7982C}"/>
              </a:ext>
            </a:extLst>
          </p:cNvPr>
          <p:cNvSpPr/>
          <p:nvPr/>
        </p:nvSpPr>
        <p:spPr>
          <a:xfrm>
            <a:off x="-10501" y="-17250"/>
            <a:ext cx="12225499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0AD6919-9369-409F-91C3-CAA480D34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34" y="59890"/>
            <a:ext cx="4765729" cy="68580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82690281-69D2-4614-8AD2-D120888E468A}"/>
              </a:ext>
            </a:extLst>
          </p:cNvPr>
          <p:cNvSpPr txBox="1"/>
          <p:nvPr/>
        </p:nvSpPr>
        <p:spPr>
          <a:xfrm>
            <a:off x="8689504" y="3678896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71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-0.02732 L -0.31055 -0.0111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8" grpId="1"/>
      <p:bldP spid="4" grpId="0" animBg="1"/>
      <p:bldP spid="4" grpId="1" animBg="1"/>
      <p:bldP spid="11" grpId="0"/>
      <p:bldP spid="14" grpId="0" animBg="1"/>
      <p:bldP spid="19" grpId="0" animBg="1"/>
      <p:bldP spid="26" grpId="0" animBg="1"/>
      <p:bldP spid="29" grpId="0"/>
      <p:bldP spid="34" grpId="0"/>
      <p:bldP spid="21" grpId="0" animBg="1"/>
      <p:bldP spid="21" grpId="1" animBg="1"/>
      <p:bldP spid="22" grpId="0" animBg="1"/>
      <p:bldP spid="22" grpId="1" animBg="1"/>
      <p:bldP spid="3" grpId="0" animBg="1"/>
      <p:bldP spid="3" grpId="1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275741-10D3-4881-B0E9-7E2744C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874" y="2439000"/>
            <a:ext cx="10058400" cy="1609344"/>
          </a:xfrm>
        </p:spPr>
        <p:txBody>
          <a:bodyPr/>
          <a:lstStyle/>
          <a:p>
            <a:r>
              <a:rPr lang="hu-HU" dirty="0"/>
              <a:t>Oldal működése Példákkal </a:t>
            </a:r>
          </a:p>
        </p:txBody>
      </p:sp>
    </p:spTree>
    <p:extLst>
      <p:ext uri="{BB962C8B-B14F-4D97-AF65-F5344CB8AC3E}">
        <p14:creationId xmlns:p14="http://schemas.microsoft.com/office/powerpoint/2010/main" val="148873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ACADF-6995-4B88-A9A6-18335E9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3" y="355197"/>
            <a:ext cx="2750373" cy="811066"/>
          </a:xfrm>
        </p:spPr>
        <p:txBody>
          <a:bodyPr>
            <a:normAutofit/>
          </a:bodyPr>
          <a:lstStyle/>
          <a:p>
            <a:r>
              <a:rPr lang="hu-HU" sz="4000" dirty="0"/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C8873D-EFCE-4EC8-A349-FFF66F19E833}"/>
              </a:ext>
            </a:extLst>
          </p:cNvPr>
          <p:cNvSpPr txBox="1"/>
          <p:nvPr/>
        </p:nvSpPr>
        <p:spPr>
          <a:xfrm>
            <a:off x="291000" y="1193322"/>
            <a:ext cx="11362944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Csoportmunka keretén belül, a tanult ismereteinket felhasználva egy olyan webalkalmazás fejlesztése, amely: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79F5F8B-7F1D-466F-A26F-1042966BA4AB}"/>
              </a:ext>
            </a:extLst>
          </p:cNvPr>
          <p:cNvSpPr txBox="1"/>
          <p:nvPr/>
        </p:nvSpPr>
        <p:spPr>
          <a:xfrm>
            <a:off x="192986" y="2363451"/>
            <a:ext cx="4950001" cy="2554545"/>
          </a:xfrm>
          <a:prstGeom prst="rect">
            <a:avLst/>
          </a:prstGeom>
          <a:noFill/>
        </p:spPr>
        <p:txBody>
          <a:bodyPr wrap="square" lIns="180000" rIns="72000" rtlCol="0">
            <a:spAutoFit/>
          </a:bodyPr>
          <a:lstStyle/>
          <a:p>
            <a:r>
              <a:rPr lang="hu-HU" sz="2000" dirty="0"/>
              <a:t>-Átlag emberek számára is hasznos</a:t>
            </a:r>
          </a:p>
          <a:p>
            <a:endParaRPr lang="hu-HU" sz="2000" dirty="0"/>
          </a:p>
          <a:p>
            <a:r>
              <a:rPr lang="hu-HU" sz="2000" dirty="0"/>
              <a:t>-Felhasználóbarát </a:t>
            </a:r>
          </a:p>
          <a:p>
            <a:endParaRPr lang="hu-HU" sz="2000" dirty="0"/>
          </a:p>
          <a:p>
            <a:r>
              <a:rPr lang="hu-HU" sz="2000" dirty="0"/>
              <a:t>-Több felhasználót támogat</a:t>
            </a:r>
          </a:p>
          <a:p>
            <a:endParaRPr lang="hu-HU" sz="2000" dirty="0"/>
          </a:p>
          <a:p>
            <a:r>
              <a:rPr lang="hu-HU" sz="2000" dirty="0"/>
              <a:t>-Felügyeleti fiókkal rendelkezik</a:t>
            </a:r>
          </a:p>
          <a:p>
            <a:r>
              <a:rPr lang="hu-HU" sz="2000" dirty="0"/>
              <a:t>		(Admin fiók)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B806813-F2EB-4C98-8804-C93FEA67B209}"/>
              </a:ext>
            </a:extLst>
          </p:cNvPr>
          <p:cNvSpPr txBox="1"/>
          <p:nvPr/>
        </p:nvSpPr>
        <p:spPr>
          <a:xfrm>
            <a:off x="6951000" y="2389845"/>
            <a:ext cx="4833807" cy="2554545"/>
          </a:xfrm>
          <a:prstGeom prst="rect">
            <a:avLst/>
          </a:prstGeom>
          <a:noFill/>
        </p:spPr>
        <p:txBody>
          <a:bodyPr wrap="square" lIns="108000" spcCol="720000" rtlCol="0">
            <a:spAutoFit/>
          </a:bodyPr>
          <a:lstStyle/>
          <a:p>
            <a:r>
              <a:rPr lang="hu-HU" sz="2000" dirty="0"/>
              <a:t>-Eszköz független </a:t>
            </a:r>
          </a:p>
          <a:p>
            <a:endParaRPr lang="hu-HU" sz="2000" dirty="0"/>
          </a:p>
          <a:p>
            <a:r>
              <a:rPr lang="hu-HU" sz="2000" dirty="0"/>
              <a:t>-Bővíthető adatbázissal rendelkezzen</a:t>
            </a:r>
          </a:p>
          <a:p>
            <a:endParaRPr lang="hu-HU" sz="2000" dirty="0"/>
          </a:p>
          <a:p>
            <a:r>
              <a:rPr lang="hu-HU" sz="2000" dirty="0"/>
              <a:t>-Stabil</a:t>
            </a:r>
          </a:p>
          <a:p>
            <a:endParaRPr lang="hu-HU" sz="2000" dirty="0"/>
          </a:p>
          <a:p>
            <a:r>
              <a:rPr lang="hu-HU" sz="2000" dirty="0"/>
              <a:t>-Fejleszthető</a:t>
            </a:r>
          </a:p>
          <a:p>
            <a:endParaRPr lang="hu-HU" sz="20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9445666-35AD-4F10-98AD-AE91B341F3DC}"/>
              </a:ext>
            </a:extLst>
          </p:cNvPr>
          <p:cNvSpPr txBox="1"/>
          <p:nvPr/>
        </p:nvSpPr>
        <p:spPr>
          <a:xfrm>
            <a:off x="4836000" y="5287580"/>
            <a:ext cx="29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u="sng" dirty="0"/>
              <a:t>-Biztonságos</a:t>
            </a:r>
          </a:p>
        </p:txBody>
      </p:sp>
      <p:pic>
        <p:nvPicPr>
          <p:cNvPr id="1028" name="Picture 4" descr="Ingyenes vektorgrafika Ülés kategóriában">
            <a:extLst>
              <a:ext uri="{FF2B5EF4-FFF2-40B4-BE49-F238E27FC236}">
                <a16:creationId xmlns:a16="http://schemas.microsoft.com/office/drawing/2014/main" id="{88EA6BAE-2002-44E6-8D19-04517AB2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91" y="2305269"/>
            <a:ext cx="681698" cy="5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C53A4C82-1BD8-4E29-AFF9-223FAC4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5" y="3605102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89D88340-F720-4A79-B9B3-4D740B7D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62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9B559062-650D-45BF-BAB2-C305F00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66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C58D1A-B201-4A94-89EA-A880FD06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39" y="4112267"/>
            <a:ext cx="1027917" cy="83212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05D378E-244F-4E58-8ACD-C47B1A54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12" y="2294391"/>
            <a:ext cx="3026088" cy="5487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CE444B7-FAFF-4959-9E2A-CE63A3F9F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81" y="3404395"/>
            <a:ext cx="869986" cy="6680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1931B54-0076-4B7F-B071-6794955E6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025" y="2955285"/>
            <a:ext cx="595564" cy="48029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2E1DF0A-521F-4268-AF89-A34374D9D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346" y="4044678"/>
            <a:ext cx="706455" cy="681667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EFCF414-1A57-4AF2-A7B8-970D0ABF2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73" y="2932234"/>
            <a:ext cx="950733" cy="606373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F31A030F-1598-4703-BFC0-8E3985460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000" y="5284676"/>
            <a:ext cx="514350" cy="676275"/>
          </a:xfrm>
          <a:prstGeom prst="rect">
            <a:avLst/>
          </a:prstGeom>
        </p:spPr>
      </p:pic>
      <p:sp>
        <p:nvSpPr>
          <p:cNvPr id="28" name="leirás 1">
            <a:extLst>
              <a:ext uri="{FF2B5EF4-FFF2-40B4-BE49-F238E27FC236}">
                <a16:creationId xmlns:a16="http://schemas.microsoft.com/office/drawing/2014/main" id="{DCE5561B-428D-48AB-8E96-B292A2E62355}"/>
              </a:ext>
            </a:extLst>
          </p:cNvPr>
          <p:cNvSpPr txBox="1"/>
          <p:nvPr/>
        </p:nvSpPr>
        <p:spPr>
          <a:xfrm>
            <a:off x="1056000" y="5283522"/>
            <a:ext cx="1008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Webalkalmazásunk képes segítséget nyújtani minden felhasználó számára, bevételei és kiadásai rendszerezett áttekintésében.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Az oldalt bárki használhatja foglalkozástól, életkortól, anyagi helyzettől függetlenül.</a:t>
            </a:r>
          </a:p>
        </p:txBody>
      </p:sp>
      <p:sp>
        <p:nvSpPr>
          <p:cNvPr id="29" name="leirás 2">
            <a:extLst>
              <a:ext uri="{FF2B5EF4-FFF2-40B4-BE49-F238E27FC236}">
                <a16:creationId xmlns:a16="http://schemas.microsoft.com/office/drawing/2014/main" id="{45BDCF24-6989-4DBD-808F-E6711D2C9247}"/>
              </a:ext>
            </a:extLst>
          </p:cNvPr>
          <p:cNvSpPr txBox="1"/>
          <p:nvPr/>
        </p:nvSpPr>
        <p:spPr>
          <a:xfrm>
            <a:off x="1013296" y="5288382"/>
            <a:ext cx="958270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használata értelemszerű, semmiféle tudást vagy előismeretet nem igényel.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leirás 3">
            <a:extLst>
              <a:ext uri="{FF2B5EF4-FFF2-40B4-BE49-F238E27FC236}">
                <a16:creationId xmlns:a16="http://schemas.microsoft.com/office/drawing/2014/main" id="{70A85CBA-ABAF-4764-BBE3-385D1BF1BF3A}"/>
              </a:ext>
            </a:extLst>
          </p:cNvPr>
          <p:cNvSpPr txBox="1"/>
          <p:nvPr/>
        </p:nvSpPr>
        <p:spPr>
          <a:xfrm>
            <a:off x="1032227" y="5290178"/>
            <a:ext cx="93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egyszere több felhasználói fiók kezelésére és tárolására alkalmas.</a:t>
            </a:r>
          </a:p>
        </p:txBody>
      </p:sp>
      <p:sp>
        <p:nvSpPr>
          <p:cNvPr id="31" name="leirás 4">
            <a:extLst>
              <a:ext uri="{FF2B5EF4-FFF2-40B4-BE49-F238E27FC236}">
                <a16:creationId xmlns:a16="http://schemas.microsoft.com/office/drawing/2014/main" id="{3D17852B-ACD6-4B24-AC9F-0F534A81CD2A}"/>
              </a:ext>
            </a:extLst>
          </p:cNvPr>
          <p:cNvSpPr txBox="1"/>
          <p:nvPr/>
        </p:nvSpPr>
        <p:spPr>
          <a:xfrm>
            <a:off x="1011000" y="5218119"/>
            <a:ext cx="100800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egy admin fiókkal rendelkezik, amely képes kategóriák hozzáadására, módosítására, statisztikai adatok gyűjtésére, valamint a felhasználói fiókok törlésére is.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leirás 5">
            <a:extLst>
              <a:ext uri="{FF2B5EF4-FFF2-40B4-BE49-F238E27FC236}">
                <a16:creationId xmlns:a16="http://schemas.microsoft.com/office/drawing/2014/main" id="{CF0B72D0-B989-4907-BE0F-EDAB777F74D5}"/>
              </a:ext>
            </a:extLst>
          </p:cNvPr>
          <p:cNvSpPr txBox="1"/>
          <p:nvPr/>
        </p:nvSpPr>
        <p:spPr>
          <a:xfrm>
            <a:off x="1022472" y="5217349"/>
            <a:ext cx="99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 weboldal a </a:t>
            </a:r>
            <a:r>
              <a:rPr lang="hu-HU" sz="2200" i="1" dirty="0" err="1"/>
              <a:t>reszponzívitásának</a:t>
            </a:r>
            <a:r>
              <a:rPr lang="hu-HU" sz="2200" i="1" dirty="0"/>
              <a:t> köszönhetően számos eszközön hiba nélkül megjeleníthető.</a:t>
            </a:r>
          </a:p>
        </p:txBody>
      </p:sp>
      <p:sp>
        <p:nvSpPr>
          <p:cNvPr id="33" name="leirás 6">
            <a:extLst>
              <a:ext uri="{FF2B5EF4-FFF2-40B4-BE49-F238E27FC236}">
                <a16:creationId xmlns:a16="http://schemas.microsoft.com/office/drawing/2014/main" id="{E4F1DC65-A490-4F6E-B0F9-716077A0DF7B}"/>
              </a:ext>
            </a:extLst>
          </p:cNvPr>
          <p:cNvSpPr txBox="1"/>
          <p:nvPr/>
        </p:nvSpPr>
        <p:spPr>
          <a:xfrm>
            <a:off x="1596000" y="5257672"/>
            <a:ext cx="94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admin és a felhasználók új adatokat adhatnak meg, amelyeket az adatbázis táról.</a:t>
            </a:r>
          </a:p>
        </p:txBody>
      </p:sp>
      <p:sp>
        <p:nvSpPr>
          <p:cNvPr id="34" name="leirás 7">
            <a:extLst>
              <a:ext uri="{FF2B5EF4-FFF2-40B4-BE49-F238E27FC236}">
                <a16:creationId xmlns:a16="http://schemas.microsoft.com/office/drawing/2014/main" id="{3AD6A5C4-3009-4FCC-8E0C-214734080C85}"/>
              </a:ext>
            </a:extLst>
          </p:cNvPr>
          <p:cNvSpPr txBox="1"/>
          <p:nvPr/>
        </p:nvSpPr>
        <p:spPr>
          <a:xfrm>
            <a:off x="1228956" y="5300005"/>
            <a:ext cx="94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készítésénél fontosnak tartottuk, hogy minimalizáljuk mind a futtatásból, mind a használatól adódó hibákat.</a:t>
            </a:r>
          </a:p>
        </p:txBody>
      </p:sp>
      <p:sp>
        <p:nvSpPr>
          <p:cNvPr id="35" name="leirás 8">
            <a:extLst>
              <a:ext uri="{FF2B5EF4-FFF2-40B4-BE49-F238E27FC236}">
                <a16:creationId xmlns:a16="http://schemas.microsoft.com/office/drawing/2014/main" id="{037FD57E-3253-43C1-A5B8-77840428847D}"/>
              </a:ext>
            </a:extLst>
          </p:cNvPr>
          <p:cNvSpPr txBox="1"/>
          <p:nvPr/>
        </p:nvSpPr>
        <p:spPr>
          <a:xfrm>
            <a:off x="1101000" y="5409000"/>
            <a:ext cx="927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Számos a jövőben megvalósítható fejlesztési ötlettel rendelkezünk. Pl.: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Jelszóemlékeztető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Felhasználók keresése (Admin)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Több nyelvű kezelőfelület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2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28" grpId="0" build="allAtOnce"/>
      <p:bldP spid="29" grpId="0"/>
      <p:bldP spid="29" grpId="1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7EF396D-B687-4D58-B25C-58E1D9C1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2707"/>
              </p:ext>
            </p:extLst>
          </p:nvPr>
        </p:nvGraphicFramePr>
        <p:xfrm>
          <a:off x="-2" y="-24576"/>
          <a:ext cx="12191963" cy="6882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2">
                  <a:extLst>
                    <a:ext uri="{9D8B030D-6E8A-4147-A177-3AD203B41FA5}">
                      <a16:colId xmlns:a16="http://schemas.microsoft.com/office/drawing/2014/main" val="239408932"/>
                    </a:ext>
                  </a:extLst>
                </a:gridCol>
                <a:gridCol w="2912991">
                  <a:extLst>
                    <a:ext uri="{9D8B030D-6E8A-4147-A177-3AD203B41FA5}">
                      <a16:colId xmlns:a16="http://schemas.microsoft.com/office/drawing/2014/main" val="2636851399"/>
                    </a:ext>
                  </a:extLst>
                </a:gridCol>
                <a:gridCol w="3182988">
                  <a:extLst>
                    <a:ext uri="{9D8B030D-6E8A-4147-A177-3AD203B41FA5}">
                      <a16:colId xmlns:a16="http://schemas.microsoft.com/office/drawing/2014/main" val="3155466790"/>
                    </a:ext>
                  </a:extLst>
                </a:gridCol>
                <a:gridCol w="3047992">
                  <a:extLst>
                    <a:ext uri="{9D8B030D-6E8A-4147-A177-3AD203B41FA5}">
                      <a16:colId xmlns:a16="http://schemas.microsoft.com/office/drawing/2014/main" val="3486699578"/>
                    </a:ext>
                  </a:extLst>
                </a:gridCol>
              </a:tblGrid>
              <a:tr h="355258">
                <a:tc>
                  <a:txBody>
                    <a:bodyPr/>
                    <a:lstStyle/>
                    <a:p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Post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78450"/>
                  </a:ext>
                </a:extLst>
              </a:tr>
              <a:tr h="613628"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adatokat kérdez 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új adatokat vesz fel.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módosítja adatait.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Az admin felhasználót töröl.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51168"/>
                  </a:ext>
                </a:extLst>
              </a:tr>
              <a:tr h="1032007"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megadja:</a:t>
                      </a:r>
                    </a:p>
                    <a:p>
                      <a:r>
                        <a:rPr lang="hu-HU" sz="1600" dirty="0"/>
                        <a:t>Mit?</a:t>
                      </a:r>
                    </a:p>
                    <a:p>
                      <a:r>
                        <a:rPr lang="hu-HU" sz="1600" dirty="0"/>
                        <a:t>Hogyan?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beírja az adatokat az input mezőkbe.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módosítja adatait az input mezőkben.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Admin rákattint a gombra, amely a felhasználó ID-ját tartalmazza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6495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Összeállítja a címet.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kérést a szervernek az adott címre.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post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friss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Az ID alapján összeállítja az URL címet.</a:t>
                      </a:r>
                    </a:p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kérést küld a szervernek az adott címre.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717139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A cím alapján lekérdezi az adatokat az adatbázisból.</a:t>
                      </a:r>
                    </a:p>
                    <a:p>
                      <a:r>
                        <a:rPr lang="hu-HU" sz="1600" dirty="0"/>
                        <a:t>Visszaküldi az adatokat a kliensnek.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Hozzáadja az adatokat az adatbázishoz.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hozzáadás).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Módosítja az adatokat az  adatbázisban.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módosítás).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Eltávolítja az adatokat az adatbázisból.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törlés).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27401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kapott adatokat.</a:t>
                      </a:r>
                    </a:p>
                    <a:p>
                      <a:r>
                        <a:rPr lang="hu-HU" sz="1600" dirty="0"/>
                        <a:t>Kiírja a felhasználó számára.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1092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17CA4D9-0B1C-4E27-A662-325B8D3EA9BF}"/>
              </a:ext>
            </a:extLst>
          </p:cNvPr>
          <p:cNvCxnSpPr>
            <a:cxnSpLocks/>
          </p:cNvCxnSpPr>
          <p:nvPr/>
        </p:nvCxnSpPr>
        <p:spPr>
          <a:xfrm>
            <a:off x="3035999" y="-24576"/>
            <a:ext cx="0" cy="68825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40DC7299-D259-4B85-91F4-D09676642F67}"/>
              </a:ext>
            </a:extLst>
          </p:cNvPr>
          <p:cNvCxnSpPr>
            <a:cxnSpLocks/>
          </p:cNvCxnSpPr>
          <p:nvPr/>
        </p:nvCxnSpPr>
        <p:spPr>
          <a:xfrm>
            <a:off x="9156000" y="-24576"/>
            <a:ext cx="0" cy="68825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FC37EF12-A385-475B-8270-CE2E62D6AD91}"/>
              </a:ext>
            </a:extLst>
          </p:cNvPr>
          <p:cNvCxnSpPr>
            <a:cxnSpLocks/>
          </p:cNvCxnSpPr>
          <p:nvPr/>
        </p:nvCxnSpPr>
        <p:spPr>
          <a:xfrm>
            <a:off x="5961000" y="0"/>
            <a:ext cx="0" cy="6858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EE7C-4349-4B5A-979A-FD58F2D1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250" y="2439000"/>
            <a:ext cx="10058400" cy="9900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370952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60506-3D5E-453F-8D48-94692093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20653"/>
            <a:ext cx="6742248" cy="1234368"/>
          </a:xfrm>
        </p:spPr>
        <p:txBody>
          <a:bodyPr/>
          <a:lstStyle/>
          <a:p>
            <a:pPr algn="ctr"/>
            <a:r>
              <a:rPr lang="hu-HU" dirty="0"/>
              <a:t>Szerver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06920-11CE-443F-9002-A90F82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5021"/>
            <a:ext cx="5791152" cy="4050792"/>
          </a:xfrm>
        </p:spPr>
        <p:txBody>
          <a:bodyPr/>
          <a:lstStyle/>
          <a:p>
            <a:r>
              <a:rPr lang="hu-HU" dirty="0"/>
              <a:t>A szerver tesztelését a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Thunder</a:t>
            </a:r>
            <a:r>
              <a:rPr lang="hu-HU" dirty="0"/>
              <a:t> nevű programjával végeztük.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kliens működését szimulálja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Képes a visszakapott hibakódok figyelésére/ellenőrzésére.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D1774-D8E5-4907-8EEF-4FEEC75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9" y="0"/>
            <a:ext cx="4356059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910809F-A5AE-42FE-BFF7-518A72AA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80" y="4014000"/>
            <a:ext cx="4991925" cy="15889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72C418A-5B41-4D8B-B97E-BD48536C9110}"/>
              </a:ext>
            </a:extLst>
          </p:cNvPr>
          <p:cNvSpPr txBox="1"/>
          <p:nvPr/>
        </p:nvSpPr>
        <p:spPr>
          <a:xfrm>
            <a:off x="429876" y="5859000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szerver hibátlanul működik!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7893857-1BE0-4599-9698-7BE710ABEB48}"/>
              </a:ext>
            </a:extLst>
          </p:cNvPr>
          <p:cNvCxnSpPr>
            <a:cxnSpLocks/>
          </p:cNvCxnSpPr>
          <p:nvPr/>
        </p:nvCxnSpPr>
        <p:spPr>
          <a:xfrm>
            <a:off x="3756000" y="1854000"/>
            <a:ext cx="0" cy="5400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7282EE-8E42-4200-B835-D7FE72C1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1000" cy="6879787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D99E218-CAA2-4FC4-BF9C-2862802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600" y="622107"/>
            <a:ext cx="3488400" cy="270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Kliens tesztelése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4FA20D-C7BE-44C6-B2FA-24549144A260}"/>
              </a:ext>
            </a:extLst>
          </p:cNvPr>
          <p:cNvSpPr/>
          <p:nvPr/>
        </p:nvSpPr>
        <p:spPr>
          <a:xfrm>
            <a:off x="12825" y="609339"/>
            <a:ext cx="2226000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72AFF33-D45C-47FA-B801-36D53F7568F2}"/>
              </a:ext>
            </a:extLst>
          </p:cNvPr>
          <p:cNvSpPr/>
          <p:nvPr/>
        </p:nvSpPr>
        <p:spPr>
          <a:xfrm>
            <a:off x="8703600" y="1494000"/>
            <a:ext cx="3381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weboldal tesztjét </a:t>
            </a:r>
            <a:r>
              <a:rPr lang="hu-HU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Selenium</a:t>
            </a:r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 web alkalmazással JAVA8 környezetben lett megírva.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teljesen automatizált, képes funkcionális és vizuális ellenőrzés végrehajtani. 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Maga a teszt a böngészőt vezérli egy webdriver segítségéve.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állapotáról log fájl hoz létre.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730B3BF-0105-444B-A71B-94BBCB23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6" y="5665861"/>
            <a:ext cx="6261474" cy="100991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50686325-C4DA-43D6-8271-F6A7BF40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0"/>
            <a:ext cx="7994749" cy="546185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4A22C9F2-01F0-4495-8CD0-59AAB4CC6171}"/>
              </a:ext>
            </a:extLst>
          </p:cNvPr>
          <p:cNvSpPr txBox="1"/>
          <p:nvPr/>
        </p:nvSpPr>
        <p:spPr>
          <a:xfrm>
            <a:off x="3741964" y="5924686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kliens hibátlanul működik!</a:t>
            </a:r>
          </a:p>
        </p:txBody>
      </p:sp>
    </p:spTree>
    <p:extLst>
      <p:ext uri="{BB962C8B-B14F-4D97-AF65-F5344CB8AC3E}">
        <p14:creationId xmlns:p14="http://schemas.microsoft.com/office/powerpoint/2010/main" val="14439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B16F15-259A-44AA-9FC4-60246BB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000" y="308565"/>
            <a:ext cx="6056495" cy="582690"/>
          </a:xfrm>
        </p:spPr>
        <p:txBody>
          <a:bodyPr>
            <a:normAutofit fontScale="90000"/>
          </a:bodyPr>
          <a:lstStyle/>
          <a:p>
            <a:r>
              <a:rPr lang="hu-HU" dirty="0"/>
              <a:t>Biztonság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FD515-5EC0-4FC3-8EB3-A7B2332C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74" y="1044000"/>
            <a:ext cx="3544550" cy="194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1,Jelszavak kezelése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2,Token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3,Env fájl</a:t>
            </a:r>
          </a:p>
          <a:p>
            <a:pPr marL="0" indent="0">
              <a:buNone/>
            </a:pPr>
            <a:endParaRPr lang="hu-HU" sz="2400" u="sng" dirty="0">
              <a:solidFill>
                <a:srgbClr val="FF0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CF6F1A8-DCF4-40E4-827D-FFCD640A6C0E}"/>
              </a:ext>
            </a:extLst>
          </p:cNvPr>
          <p:cNvSpPr txBox="1"/>
          <p:nvPr/>
        </p:nvSpPr>
        <p:spPr>
          <a:xfrm>
            <a:off x="1821000" y="3050533"/>
            <a:ext cx="1057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jelszavakat az adatbázis titkosítva tárolja. (</a:t>
            </a:r>
            <a:r>
              <a:rPr lang="hu-HU" sz="2000" dirty="0" err="1"/>
              <a:t>bcrypt.hashSync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A felhasználók jelszavát senki sem láthatja. (Még az admin sem!)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CBBD903-EF4B-4CAF-A564-3389AB0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548"/>
            <a:ext cx="12192000" cy="439032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40AB0A6-81F8-4BED-AB53-309E8426E80E}"/>
              </a:ext>
            </a:extLst>
          </p:cNvPr>
          <p:cNvSpPr/>
          <p:nvPr/>
        </p:nvSpPr>
        <p:spPr>
          <a:xfrm>
            <a:off x="921000" y="4780363"/>
            <a:ext cx="5598695" cy="439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71EB62CE-FD89-466D-8D95-A3362DF0A8E8}"/>
              </a:ext>
            </a:extLst>
          </p:cNvPr>
          <p:cNvCxnSpPr>
            <a:cxnSpLocks/>
          </p:cNvCxnSpPr>
          <p:nvPr/>
        </p:nvCxnSpPr>
        <p:spPr>
          <a:xfrm>
            <a:off x="3306000" y="5249580"/>
            <a:ext cx="0" cy="429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CFE2679-780F-41AC-A720-BA1D88428F8E}"/>
              </a:ext>
            </a:extLst>
          </p:cNvPr>
          <p:cNvSpPr txBox="1"/>
          <p:nvPr/>
        </p:nvSpPr>
        <p:spPr>
          <a:xfrm>
            <a:off x="1990550" y="5662252"/>
            <a:ext cx="26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Jelentése: Tamás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FD186D6-867A-4F9F-89E4-65C7300B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88" y="2797745"/>
            <a:ext cx="7744023" cy="2244079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9A00BC3-427D-40CC-B40F-2C3BF3E66571}"/>
              </a:ext>
            </a:extLst>
          </p:cNvPr>
          <p:cNvSpPr txBox="1"/>
          <p:nvPr/>
        </p:nvSpPr>
        <p:spPr>
          <a:xfrm>
            <a:off x="2001000" y="5233223"/>
            <a:ext cx="6224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-Admin titkosított </a:t>
            </a:r>
            <a:r>
              <a:rPr lang="hu-HU" sz="2000" dirty="0" err="1"/>
              <a:t>jelszava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-Admin felhasználóneve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5B9FFBF-11D4-4618-8745-1D55ADF61629}"/>
              </a:ext>
            </a:extLst>
          </p:cNvPr>
          <p:cNvSpPr/>
          <p:nvPr/>
        </p:nvSpPr>
        <p:spPr>
          <a:xfrm>
            <a:off x="6006000" y="5233223"/>
            <a:ext cx="493923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-Adatbázis adatai (név, jelszó, port stb.)</a:t>
            </a:r>
          </a:p>
          <a:p>
            <a:endParaRPr lang="hu-HU" sz="2000" dirty="0"/>
          </a:p>
          <a:p>
            <a:r>
              <a:rPr lang="hu-HU" sz="2000" dirty="0"/>
              <a:t>-A </a:t>
            </a:r>
            <a:r>
              <a:rPr lang="hu-HU" sz="2000" dirty="0" err="1"/>
              <a:t>token</a:t>
            </a:r>
            <a:r>
              <a:rPr lang="hu-HU" sz="2000" dirty="0"/>
              <a:t> visszafejtéséhez szükséges kód</a:t>
            </a:r>
          </a:p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83FB6-5CAD-489F-8D56-F340BBE41A11}"/>
              </a:ext>
            </a:extLst>
          </p:cNvPr>
          <p:cNvSpPr txBox="1"/>
          <p:nvPr/>
        </p:nvSpPr>
        <p:spPr>
          <a:xfrm>
            <a:off x="1686000" y="6396335"/>
            <a:ext cx="10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70C0"/>
                </a:solidFill>
              </a:rPr>
              <a:t>Az </a:t>
            </a:r>
            <a:r>
              <a:rPr lang="hu-HU" sz="2400" dirty="0" err="1">
                <a:solidFill>
                  <a:srgbClr val="0070C0"/>
                </a:solidFill>
              </a:rPr>
              <a:t>Env</a:t>
            </a:r>
            <a:r>
              <a:rPr lang="hu-HU" sz="2400" dirty="0">
                <a:solidFill>
                  <a:srgbClr val="0070C0"/>
                </a:solidFill>
              </a:rPr>
              <a:t> fájl tartalmát sem a felhasználók, sem az admin nem láthatja!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10F05CFE-1441-482E-B969-E2156F73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" y="5156098"/>
            <a:ext cx="5107693" cy="149400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7120A79-CE53-4594-97EE-4606D92D31BF}"/>
              </a:ext>
            </a:extLst>
          </p:cNvPr>
          <p:cNvSpPr/>
          <p:nvPr/>
        </p:nvSpPr>
        <p:spPr>
          <a:xfrm>
            <a:off x="11526" y="2437129"/>
            <a:ext cx="6404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-A felhasználók azonostására szolgál</a:t>
            </a:r>
          </a:p>
          <a:p>
            <a:endParaRPr lang="hu-HU" sz="2000" dirty="0"/>
          </a:p>
          <a:p>
            <a:r>
              <a:rPr lang="hu-HU" sz="2000" dirty="0"/>
              <a:t>-Bejelentkezéskor hozzuk létre </a:t>
            </a:r>
          </a:p>
          <a:p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1FA4D28-3D98-4E13-89EB-F83A810F300C}"/>
              </a:ext>
            </a:extLst>
          </p:cNvPr>
          <p:cNvSpPr txBox="1"/>
          <p:nvPr/>
        </p:nvSpPr>
        <p:spPr>
          <a:xfrm>
            <a:off x="4901246" y="2437129"/>
            <a:ext cx="774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Titkosítva tartalmazza a felhasználó nevét, jelszavát, és ID-át</a:t>
            </a:r>
          </a:p>
          <a:p>
            <a:endParaRPr lang="hu-HU" sz="2000" dirty="0"/>
          </a:p>
          <a:p>
            <a:r>
              <a:rPr lang="hu-HU" sz="2000" dirty="0"/>
              <a:t>Egy óráig érvényes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040D092-3726-4C29-B738-46EECCCBD278}"/>
              </a:ext>
            </a:extLst>
          </p:cNvPr>
          <p:cNvSpPr/>
          <p:nvPr/>
        </p:nvSpPr>
        <p:spPr>
          <a:xfrm>
            <a:off x="-50871" y="3672261"/>
            <a:ext cx="121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-Minden lekérdezésnél ellenőrizzük, a token vissza </a:t>
            </a:r>
            <a:r>
              <a:rPr lang="hu-HU" sz="2000" dirty="0" err="1"/>
              <a:t>fejthetőségét</a:t>
            </a:r>
            <a:r>
              <a:rPr lang="hu-HU" sz="2000" dirty="0"/>
              <a:t> illetve, hogy a token-ben tárolt ID megegyezik-e a felhasználó ID-</a:t>
            </a:r>
            <a:r>
              <a:rPr lang="hu-HU" sz="2000" dirty="0" err="1"/>
              <a:t>ával</a:t>
            </a:r>
            <a:r>
              <a:rPr lang="hu-HU" sz="2000" dirty="0"/>
              <a:t>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0A8E9-044A-4E5A-B2E2-E7C453F4E856}"/>
              </a:ext>
            </a:extLst>
          </p:cNvPr>
          <p:cNvSpPr txBox="1"/>
          <p:nvPr/>
        </p:nvSpPr>
        <p:spPr>
          <a:xfrm>
            <a:off x="5566579" y="4399561"/>
            <a:ext cx="68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0070C0"/>
                </a:solidFill>
              </a:rPr>
              <a:t>Minden felhasználó csak a saját adataihoz férhet hozzá!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EE37F34-A71E-42DC-9069-07FC5FBE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5" y="4969031"/>
            <a:ext cx="6703307" cy="1868135"/>
          </a:xfrm>
          <a:prstGeom prst="rect">
            <a:avLst/>
          </a:prstGeom>
        </p:spPr>
      </p:pic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80A9C2C7-BE1E-44A7-9888-ADDAA4021633}"/>
              </a:ext>
            </a:extLst>
          </p:cNvPr>
          <p:cNvSpPr/>
          <p:nvPr/>
        </p:nvSpPr>
        <p:spPr>
          <a:xfrm rot="10800000">
            <a:off x="9066000" y="108196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207AAFEE-4588-4398-BEA1-C3E11B01F04C}"/>
              </a:ext>
            </a:extLst>
          </p:cNvPr>
          <p:cNvSpPr/>
          <p:nvPr/>
        </p:nvSpPr>
        <p:spPr>
          <a:xfrm rot="10800000">
            <a:off x="9065999" y="1584000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8A83E2E-5E0B-4F7A-BFC3-B999829F2960}"/>
              </a:ext>
            </a:extLst>
          </p:cNvPr>
          <p:cNvCxnSpPr/>
          <p:nvPr/>
        </p:nvCxnSpPr>
        <p:spPr>
          <a:xfrm>
            <a:off x="4468576" y="2619000"/>
            <a:ext cx="4124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83E1F989-A49A-45FD-A57B-EE59C3636EBD}"/>
              </a:ext>
            </a:extLst>
          </p:cNvPr>
          <p:cNvCxnSpPr>
            <a:cxnSpLocks/>
          </p:cNvCxnSpPr>
          <p:nvPr/>
        </p:nvCxnSpPr>
        <p:spPr>
          <a:xfrm>
            <a:off x="3711000" y="3249000"/>
            <a:ext cx="11878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307A98EA-20C6-408F-BA51-7FD4EEA3BDE8}"/>
              </a:ext>
            </a:extLst>
          </p:cNvPr>
          <p:cNvCxnSpPr>
            <a:cxnSpLocks/>
          </p:cNvCxnSpPr>
          <p:nvPr/>
        </p:nvCxnSpPr>
        <p:spPr>
          <a:xfrm>
            <a:off x="9015631" y="4147172"/>
            <a:ext cx="0" cy="3539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33FFE2ED-070A-40C6-AD2C-431E74E9552F}"/>
              </a:ext>
            </a:extLst>
          </p:cNvPr>
          <p:cNvSpPr/>
          <p:nvPr/>
        </p:nvSpPr>
        <p:spPr>
          <a:xfrm rot="10800000">
            <a:off x="9065998" y="201653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 animBg="1"/>
      <p:bldP spid="11" grpId="1" animBg="1"/>
      <p:bldP spid="14" grpId="0"/>
      <p:bldP spid="14" grpId="1"/>
      <p:bldP spid="17" grpId="0" build="allAtOnce"/>
      <p:bldP spid="19" grpId="0" build="allAtOnce"/>
      <p:bldP spid="21" grpId="0" build="allAtOnce"/>
      <p:bldP spid="22" grpId="0"/>
      <p:bldP spid="22" grpId="1"/>
      <p:bldP spid="24" grpId="0" animBg="1"/>
      <p:bldP spid="24" grpId="1" animBg="1"/>
      <p:bldP spid="25" grpId="0" animBg="1"/>
      <p:bldP spid="25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06DBBC-391E-4BFB-9376-FADE92CE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612926"/>
            <a:ext cx="3907536" cy="430887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E9EFE-24BA-4F72-A8AA-21840AD6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37944"/>
            <a:ext cx="12070080" cy="81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Csapatunk egy költségvetés nyilvántartó webalkalmazást fejlesztett. Melynek segítségével a regisztrált felhasználók képesek </a:t>
            </a:r>
            <a:r>
              <a:rPr lang="hu-HU" dirty="0" err="1"/>
              <a:t>számontartani</a:t>
            </a:r>
            <a:r>
              <a:rPr lang="hu-HU" dirty="0"/>
              <a:t>, összegezni bevételeiket, illetve kiadásaikat.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5F2C3B1-9233-48EE-89E8-5BC5F897BD67}"/>
              </a:ext>
            </a:extLst>
          </p:cNvPr>
          <p:cNvSpPr txBox="1"/>
          <p:nvPr/>
        </p:nvSpPr>
        <p:spPr>
          <a:xfrm>
            <a:off x="4998720" y="124517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Felhasználók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FDA4A-45F3-4AE5-9CAE-5FC24E64D823}"/>
              </a:ext>
            </a:extLst>
          </p:cNvPr>
          <p:cNvSpPr txBox="1"/>
          <p:nvPr/>
        </p:nvSpPr>
        <p:spPr>
          <a:xfrm>
            <a:off x="243840" y="2816695"/>
            <a:ext cx="1087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adatokhoz dátumot, illetve (az admin által létrehozott) kategóriát csatolhatnak, melyek alapján akár rendezhetik is azokat.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79B5EE-0E59-43B6-9588-C3B6A6552ECF}"/>
              </a:ext>
            </a:extLst>
          </p:cNvPr>
          <p:cNvSpPr txBox="1"/>
          <p:nvPr/>
        </p:nvSpPr>
        <p:spPr>
          <a:xfrm>
            <a:off x="243840" y="3429000"/>
            <a:ext cx="111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4D196B-27DF-4267-A695-14DC1F3A4A9C}"/>
              </a:ext>
            </a:extLst>
          </p:cNvPr>
          <p:cNvSpPr txBox="1"/>
          <p:nvPr/>
        </p:nvSpPr>
        <p:spPr>
          <a:xfrm>
            <a:off x="243840" y="3997074"/>
            <a:ext cx="1137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adatokat természetesen tetszés szerint bármikor törlhetik, illetve módosíthatják.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F85A30-73D8-498F-81C6-F53310060BC5}"/>
              </a:ext>
            </a:extLst>
          </p:cNvPr>
          <p:cNvSpPr txBox="1"/>
          <p:nvPr/>
        </p:nvSpPr>
        <p:spPr>
          <a:xfrm>
            <a:off x="255524" y="4807035"/>
            <a:ext cx="112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Valamint képesek a regisztrációnál megadott személyes adataik módosítására is.</a:t>
            </a:r>
          </a:p>
        </p:txBody>
      </p:sp>
    </p:spTree>
    <p:extLst>
      <p:ext uri="{BB962C8B-B14F-4D97-AF65-F5344CB8AC3E}">
        <p14:creationId xmlns:p14="http://schemas.microsoft.com/office/powerpoint/2010/main" val="39614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960A3-0930-458C-B2BB-95BFB01C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031" y="356616"/>
            <a:ext cx="4059936" cy="960120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0204A-F094-4795-B38C-7A558308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77" y="1253632"/>
            <a:ext cx="1206346" cy="40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dirty="0"/>
              <a:t>Admin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1C9C42-973A-4ED4-9E37-5ECC3186FE7A}"/>
              </a:ext>
            </a:extLst>
          </p:cNvPr>
          <p:cNvSpPr txBox="1"/>
          <p:nvPr/>
        </p:nvSpPr>
        <p:spPr>
          <a:xfrm>
            <a:off x="188976" y="1839730"/>
            <a:ext cx="11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admin fiók speciális </a:t>
            </a:r>
            <a:r>
              <a:rPr lang="hu-HU" sz="2000" dirty="0"/>
              <a:t>fiók</a:t>
            </a:r>
            <a:r>
              <a:rPr lang="hu-HU" dirty="0"/>
              <a:t>, amelynek feladata a felhasználók felügyelete.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004B5B-966F-40C9-A9E1-862EB79032FE}"/>
              </a:ext>
            </a:extLst>
          </p:cNvPr>
          <p:cNvSpPr txBox="1"/>
          <p:nvPr/>
        </p:nvSpPr>
        <p:spPr>
          <a:xfrm>
            <a:off x="188976" y="2474976"/>
            <a:ext cx="109667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admin képes </a:t>
            </a:r>
            <a:r>
              <a:rPr lang="hu-HU" sz="2000" dirty="0"/>
              <a:t>hozzáférni</a:t>
            </a:r>
            <a:r>
              <a:rPr lang="hu-HU" dirty="0"/>
              <a:t> a felhasználók személyes adataihoz (ez statisztikai célokat szolgál).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540A80-E67B-41A9-8323-1B4DB3018FF8}"/>
              </a:ext>
            </a:extLst>
          </p:cNvPr>
          <p:cNvSpPr txBox="1"/>
          <p:nvPr/>
        </p:nvSpPr>
        <p:spPr>
          <a:xfrm>
            <a:off x="188976" y="3121307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fiókot törölni.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60515D-3271-4117-858B-BA01DA0C8267}"/>
              </a:ext>
            </a:extLst>
          </p:cNvPr>
          <p:cNvSpPr txBox="1"/>
          <p:nvPr/>
        </p:nvSpPr>
        <p:spPr>
          <a:xfrm>
            <a:off x="188976" y="3723608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új kategóriát hozzáadni, meglevő kategóriát módosítani.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C14354A-683F-486D-89BA-8EF936363BA4}"/>
              </a:ext>
            </a:extLst>
          </p:cNvPr>
          <p:cNvSpPr txBox="1"/>
          <p:nvPr/>
        </p:nvSpPr>
        <p:spPr>
          <a:xfrm>
            <a:off x="188976" y="4462272"/>
            <a:ext cx="1025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Valamint lehetősége van a felhasználók aktivitás szerinti rendezésére, és a passzív felhasználók törlésére is.</a:t>
            </a:r>
          </a:p>
        </p:txBody>
      </p:sp>
    </p:spTree>
    <p:extLst>
      <p:ext uri="{BB962C8B-B14F-4D97-AF65-F5344CB8AC3E}">
        <p14:creationId xmlns:p14="http://schemas.microsoft.com/office/powerpoint/2010/main" val="3744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7F91E-C402-4CC0-B9B0-C205DFD0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082" y="235238"/>
            <a:ext cx="2660131" cy="617034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Adattárolás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055C57-FDB3-468D-A0AA-3F9EF9F48EF2}"/>
              </a:ext>
            </a:extLst>
          </p:cNvPr>
          <p:cNvSpPr txBox="1"/>
          <p:nvPr/>
        </p:nvSpPr>
        <p:spPr>
          <a:xfrm>
            <a:off x="512064" y="953277"/>
            <a:ext cx="1149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Az adatokat egy három táblából álló adatbázisban tároljuk.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A93454-BDFB-42AC-A392-14CB2E39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1" y="1549246"/>
            <a:ext cx="7142024" cy="3172707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85D03069-B4C3-4882-8554-DC6B1BDD2D30}"/>
              </a:ext>
            </a:extLst>
          </p:cNvPr>
          <p:cNvSpPr/>
          <p:nvPr/>
        </p:nvSpPr>
        <p:spPr>
          <a:xfrm>
            <a:off x="512064" y="1600272"/>
            <a:ext cx="1973559" cy="31216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9F4306F-6405-4E46-A886-F7925441FFC0}"/>
              </a:ext>
            </a:extLst>
          </p:cNvPr>
          <p:cNvSpPr/>
          <p:nvPr/>
        </p:nvSpPr>
        <p:spPr>
          <a:xfrm>
            <a:off x="2774255" y="1600272"/>
            <a:ext cx="1973559" cy="19285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D8F54ACA-8E02-4A19-9F73-CE7715CA8283}"/>
              </a:ext>
            </a:extLst>
          </p:cNvPr>
          <p:cNvSpPr/>
          <p:nvPr/>
        </p:nvSpPr>
        <p:spPr>
          <a:xfrm>
            <a:off x="4984305" y="1661163"/>
            <a:ext cx="2614230" cy="9250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FEF7085-3DFC-415F-96E8-16785A1B5279}"/>
              </a:ext>
            </a:extLst>
          </p:cNvPr>
          <p:cNvSpPr txBox="1"/>
          <p:nvPr/>
        </p:nvSpPr>
        <p:spPr>
          <a:xfrm>
            <a:off x="7887167" y="1661574"/>
            <a:ext cx="412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Persons: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-Felhasználók személyes adatai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-Titkosított jelszavak tárolása</a:t>
            </a:r>
          </a:p>
          <a:p>
            <a:r>
              <a:rPr lang="hu-HU" sz="2000" dirty="0">
                <a:solidFill>
                  <a:srgbClr val="FFC000"/>
                </a:solidFill>
              </a:rPr>
              <a:t>-Utolsó bejelentkezés dátuma</a:t>
            </a:r>
          </a:p>
          <a:p>
            <a:endParaRPr lang="hu-HU" sz="2000" dirty="0">
              <a:solidFill>
                <a:srgbClr val="00B050"/>
              </a:solidFill>
            </a:endParaRPr>
          </a:p>
          <a:p>
            <a:endParaRPr lang="hu-HU" sz="2000"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11F6CCCC-8835-4760-902F-C6DEE615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5" y="4186077"/>
            <a:ext cx="5855593" cy="2461586"/>
          </a:xfrm>
          <a:prstGeom prst="rect">
            <a:avLst/>
          </a:prstGeom>
        </p:spPr>
      </p:pic>
      <p:sp>
        <p:nvSpPr>
          <p:cNvPr id="41" name="Téglalap 40">
            <a:extLst>
              <a:ext uri="{FF2B5EF4-FFF2-40B4-BE49-F238E27FC236}">
                <a16:creationId xmlns:a16="http://schemas.microsoft.com/office/drawing/2014/main" id="{2A932861-A7CC-4F0D-A1D5-B157CA76CBED}"/>
              </a:ext>
            </a:extLst>
          </p:cNvPr>
          <p:cNvSpPr/>
          <p:nvPr/>
        </p:nvSpPr>
        <p:spPr>
          <a:xfrm>
            <a:off x="4152844" y="4213015"/>
            <a:ext cx="1362476" cy="24346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D9D364C1-8E5F-4FFC-B1DF-700E2757F1EF}"/>
              </a:ext>
            </a:extLst>
          </p:cNvPr>
          <p:cNvSpPr/>
          <p:nvPr/>
        </p:nvSpPr>
        <p:spPr>
          <a:xfrm>
            <a:off x="7985332" y="4210901"/>
            <a:ext cx="1626346" cy="24239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2768E5B-ADA4-42D3-8F81-BD51EA5A5F5F}"/>
              </a:ext>
            </a:extLst>
          </p:cNvPr>
          <p:cNvSpPr/>
          <p:nvPr/>
        </p:nvSpPr>
        <p:spPr>
          <a:xfrm>
            <a:off x="5563908" y="4213015"/>
            <a:ext cx="1018712" cy="24346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6613474D-6221-4204-89AC-3998BA00ADB7}"/>
              </a:ext>
            </a:extLst>
          </p:cNvPr>
          <p:cNvSpPr/>
          <p:nvPr/>
        </p:nvSpPr>
        <p:spPr>
          <a:xfrm>
            <a:off x="6617440" y="4213014"/>
            <a:ext cx="1370310" cy="24239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84DE9FC-6CE7-4152-B0D7-75DE03094265}"/>
              </a:ext>
            </a:extLst>
          </p:cNvPr>
          <p:cNvSpPr txBox="1"/>
          <p:nvPr/>
        </p:nvSpPr>
        <p:spPr>
          <a:xfrm>
            <a:off x="8166000" y="1560656"/>
            <a:ext cx="4351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Registers: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B0F0"/>
                </a:solidFill>
              </a:rPr>
              <a:t>-Felhasználó ID –ja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-Bevétel/Kiadás összege</a:t>
            </a:r>
          </a:p>
          <a:p>
            <a:r>
              <a:rPr lang="hu-HU" sz="2000" dirty="0">
                <a:solidFill>
                  <a:schemeClr val="accent1"/>
                </a:solidFill>
              </a:rPr>
              <a:t>-</a:t>
            </a:r>
            <a:r>
              <a:rPr lang="hu-HU" sz="2000" dirty="0">
                <a:solidFill>
                  <a:srgbClr val="FFC000"/>
                </a:solidFill>
              </a:rPr>
              <a:t>Bevétel/Kiadás dátuma</a:t>
            </a:r>
          </a:p>
          <a:p>
            <a:r>
              <a:rPr lang="hu-HU" sz="2000" dirty="0">
                <a:solidFill>
                  <a:srgbClr val="7030A0"/>
                </a:solidFill>
              </a:rPr>
              <a:t>-Bevétel/Kiadás kategóriája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C5DF078-8CE3-4C0F-8D21-BBA0F3C2E83B}"/>
              </a:ext>
            </a:extLst>
          </p:cNvPr>
          <p:cNvSpPr txBox="1"/>
          <p:nvPr/>
        </p:nvSpPr>
        <p:spPr>
          <a:xfrm>
            <a:off x="8422169" y="1661163"/>
            <a:ext cx="370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Categories: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-Kategória megnevezése</a:t>
            </a:r>
          </a:p>
        </p:txBody>
      </p:sp>
      <p:pic>
        <p:nvPicPr>
          <p:cNvPr id="47" name="Kép 46">
            <a:extLst>
              <a:ext uri="{FF2B5EF4-FFF2-40B4-BE49-F238E27FC236}">
                <a16:creationId xmlns:a16="http://schemas.microsoft.com/office/drawing/2014/main" id="{17B25B64-8B05-41A5-BD4C-5547BFC8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5522"/>
            <a:ext cx="2227556" cy="3783310"/>
          </a:xfrm>
          <a:prstGeom prst="rect">
            <a:avLst/>
          </a:prstGeom>
        </p:spPr>
      </p:pic>
      <p:sp>
        <p:nvSpPr>
          <p:cNvPr id="48" name="Téglalap 47">
            <a:extLst>
              <a:ext uri="{FF2B5EF4-FFF2-40B4-BE49-F238E27FC236}">
                <a16:creationId xmlns:a16="http://schemas.microsoft.com/office/drawing/2014/main" id="{6A292A96-9B2F-4C29-8FBC-3234205BA206}"/>
              </a:ext>
            </a:extLst>
          </p:cNvPr>
          <p:cNvSpPr/>
          <p:nvPr/>
        </p:nvSpPr>
        <p:spPr>
          <a:xfrm>
            <a:off x="6427786" y="3105151"/>
            <a:ext cx="1844842" cy="375724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A7B89B-B988-4577-82CD-5D2D6AF3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" y="5230436"/>
            <a:ext cx="12065192" cy="1482490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4BA08CBC-064B-4646-9AA8-E850C289DBA9}"/>
              </a:ext>
            </a:extLst>
          </p:cNvPr>
          <p:cNvSpPr/>
          <p:nvPr/>
        </p:nvSpPr>
        <p:spPr>
          <a:xfrm>
            <a:off x="11179357" y="5230436"/>
            <a:ext cx="949239" cy="1480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2DF293BA-074A-4811-ABC8-91F2D3F3DCEB}"/>
              </a:ext>
            </a:extLst>
          </p:cNvPr>
          <p:cNvSpPr/>
          <p:nvPr/>
        </p:nvSpPr>
        <p:spPr>
          <a:xfrm>
            <a:off x="6390311" y="5230436"/>
            <a:ext cx="4789046" cy="148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EE479F65-57A8-435C-A820-BA6D50967FC3}"/>
              </a:ext>
            </a:extLst>
          </p:cNvPr>
          <p:cNvSpPr/>
          <p:nvPr/>
        </p:nvSpPr>
        <p:spPr>
          <a:xfrm>
            <a:off x="1101000" y="5228323"/>
            <a:ext cx="5289312" cy="14824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7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 animBg="1"/>
      <p:bldP spid="21" grpId="1" animBg="1"/>
      <p:bldP spid="23" grpId="0" animBg="1"/>
      <p:bldP spid="23" grpId="1" animBg="1"/>
      <p:bldP spid="24" grpId="0" animBg="1"/>
      <p:bldP spid="39" grpId="0"/>
      <p:bldP spid="39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6" grpId="0"/>
      <p:bldP spid="48" grpId="0" animBg="1"/>
      <p:bldP spid="35" grpId="0" animBg="1"/>
      <p:bldP spid="35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B936D-FC79-4966-8147-F2ED67CD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97" y="2489895"/>
            <a:ext cx="6335305" cy="939105"/>
          </a:xfrm>
        </p:spPr>
        <p:txBody>
          <a:bodyPr/>
          <a:lstStyle/>
          <a:p>
            <a:r>
              <a:rPr lang="hu-HU" dirty="0"/>
              <a:t>A 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11262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háttér 1">
            <a:extLst>
              <a:ext uri="{FF2B5EF4-FFF2-40B4-BE49-F238E27FC236}">
                <a16:creationId xmlns:a16="http://schemas.microsoft.com/office/drawing/2014/main" id="{0E4E34BE-8267-4389-A434-4F877499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sp 1">
            <a:extLst>
              <a:ext uri="{FF2B5EF4-FFF2-40B4-BE49-F238E27FC236}">
                <a16:creationId xmlns:a16="http://schemas.microsoft.com/office/drawing/2014/main" id="{52ABBF51-06F1-43A2-A980-09939010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498803"/>
            <a:ext cx="2423811" cy="6299621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A8A0E75E-D608-4DB8-90CD-5B9CD657DD5C}"/>
              </a:ext>
            </a:extLst>
          </p:cNvPr>
          <p:cNvSpPr/>
          <p:nvPr/>
        </p:nvSpPr>
        <p:spPr>
          <a:xfrm>
            <a:off x="4791000" y="1404000"/>
            <a:ext cx="2610000" cy="2925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11ADB61B-41E9-48DF-A7B6-5FC74E9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0" y="2192880"/>
            <a:ext cx="4195316" cy="1236120"/>
          </a:xfrm>
          <a:prstGeom prst="rect">
            <a:avLst/>
          </a:prstGeom>
        </p:spPr>
      </p:pic>
      <p:pic>
        <p:nvPicPr>
          <p:cNvPr id="42" name="háttér 2">
            <a:extLst>
              <a:ext uri="{FF2B5EF4-FFF2-40B4-BE49-F238E27FC236}">
                <a16:creationId xmlns:a16="http://schemas.microsoft.com/office/drawing/2014/main" id="{0F048AD2-6814-428E-A106-57CC99A4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resp 2">
            <a:extLst>
              <a:ext uri="{FF2B5EF4-FFF2-40B4-BE49-F238E27FC236}">
                <a16:creationId xmlns:a16="http://schemas.microsoft.com/office/drawing/2014/main" id="{0EADDAAC-188A-4A7A-904B-50F466E2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1" y="564107"/>
            <a:ext cx="2482644" cy="625913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E8CCC4E2-8E86-46D5-B320-310B705FDE74}"/>
              </a:ext>
            </a:extLst>
          </p:cNvPr>
          <p:cNvSpPr txBox="1"/>
          <p:nvPr/>
        </p:nvSpPr>
        <p:spPr>
          <a:xfrm>
            <a:off x="8886000" y="2124000"/>
            <a:ext cx="31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Sikeres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400" b="1" dirty="0">
                <a:solidFill>
                  <a:srgbClr val="FF0000"/>
                </a:solidFill>
              </a:rPr>
              <a:t>regisztráció</a:t>
            </a: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4B00A49-C2F7-43FF-AC31-858CE90D17F2}"/>
              </a:ext>
            </a:extLst>
          </p:cNvPr>
          <p:cNvSpPr/>
          <p:nvPr/>
        </p:nvSpPr>
        <p:spPr>
          <a:xfrm>
            <a:off x="606000" y="5814000"/>
            <a:ext cx="1530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395AD83-F536-46F8-AC78-40006589AE7A}"/>
              </a:ext>
            </a:extLst>
          </p:cNvPr>
          <p:cNvSpPr/>
          <p:nvPr/>
        </p:nvSpPr>
        <p:spPr>
          <a:xfrm>
            <a:off x="5240450" y="4171500"/>
            <a:ext cx="180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6" name="háttér3">
            <a:extLst>
              <a:ext uri="{FF2B5EF4-FFF2-40B4-BE49-F238E27FC236}">
                <a16:creationId xmlns:a16="http://schemas.microsoft.com/office/drawing/2014/main" id="{58897C9F-D14C-45BC-BAE1-72AAF9D3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sp 1 szöveg">
            <a:extLst>
              <a:ext uri="{FF2B5EF4-FFF2-40B4-BE49-F238E27FC236}">
                <a16:creationId xmlns:a16="http://schemas.microsoft.com/office/drawing/2014/main" id="{A2870841-FE8B-4469-952C-09F97ADC7C59}"/>
              </a:ext>
            </a:extLst>
          </p:cNvPr>
          <p:cNvSpPr txBox="1"/>
          <p:nvPr/>
        </p:nvSpPr>
        <p:spPr>
          <a:xfrm>
            <a:off x="16458" y="67687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7" name="reg szöveg">
            <a:extLst>
              <a:ext uri="{FF2B5EF4-FFF2-40B4-BE49-F238E27FC236}">
                <a16:creationId xmlns:a16="http://schemas.microsoft.com/office/drawing/2014/main" id="{594F0A4F-16FF-42B1-920B-528F323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933" y="0"/>
            <a:ext cx="4349731" cy="1112156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pic>
        <p:nvPicPr>
          <p:cNvPr id="48" name="Kép 47">
            <a:extLst>
              <a:ext uri="{FF2B5EF4-FFF2-40B4-BE49-F238E27FC236}">
                <a16:creationId xmlns:a16="http://schemas.microsoft.com/office/drawing/2014/main" id="{AF0A2267-B355-4653-A116-94EE2CC94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512173"/>
            <a:ext cx="2482644" cy="6298662"/>
          </a:xfrm>
          <a:prstGeom prst="rect">
            <a:avLst/>
          </a:prstGeom>
        </p:spPr>
      </p:pic>
      <p:sp>
        <p:nvSpPr>
          <p:cNvPr id="49" name="Téglalap 48">
            <a:extLst>
              <a:ext uri="{FF2B5EF4-FFF2-40B4-BE49-F238E27FC236}">
                <a16:creationId xmlns:a16="http://schemas.microsoft.com/office/drawing/2014/main" id="{B990098B-C034-483D-AEA1-4B138F675AC9}"/>
              </a:ext>
            </a:extLst>
          </p:cNvPr>
          <p:cNvSpPr/>
          <p:nvPr/>
        </p:nvSpPr>
        <p:spPr>
          <a:xfrm>
            <a:off x="4791000" y="4171500"/>
            <a:ext cx="261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D12BB84A-38BE-4CC8-8DC2-2CA7B4131D34}"/>
              </a:ext>
            </a:extLst>
          </p:cNvPr>
          <p:cNvSpPr/>
          <p:nvPr/>
        </p:nvSpPr>
        <p:spPr>
          <a:xfrm>
            <a:off x="327209" y="5814000"/>
            <a:ext cx="2115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E64EB13-8C2D-4E1A-9B0D-97489F0688F7}"/>
              </a:ext>
            </a:extLst>
          </p:cNvPr>
          <p:cNvSpPr txBox="1"/>
          <p:nvPr/>
        </p:nvSpPr>
        <p:spPr>
          <a:xfrm>
            <a:off x="8481000" y="2288053"/>
            <a:ext cx="37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Sikertelen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15893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3" grpId="0" animBg="1"/>
      <p:bldP spid="24" grpId="0" animBg="1"/>
      <p:bldP spid="18" grpId="0"/>
      <p:bldP spid="7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17976370-4BEE-4A1D-83AF-3920AE1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resp 1">
            <a:extLst>
              <a:ext uri="{FF2B5EF4-FFF2-40B4-BE49-F238E27FC236}">
                <a16:creationId xmlns:a16="http://schemas.microsoft.com/office/drawing/2014/main" id="{A1E9C2D3-924E-42B8-A6C8-1A87AAB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40579"/>
            <a:ext cx="2919954" cy="6174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E295E4A-944D-4688-A952-564B74E1D209}"/>
              </a:ext>
            </a:extLst>
          </p:cNvPr>
          <p:cNvSpPr/>
          <p:nvPr/>
        </p:nvSpPr>
        <p:spPr>
          <a:xfrm>
            <a:off x="5262847" y="2934000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9090D1-ABB6-4403-9D8E-0567DD4F1895}"/>
              </a:ext>
            </a:extLst>
          </p:cNvPr>
          <p:cNvSpPr/>
          <p:nvPr/>
        </p:nvSpPr>
        <p:spPr>
          <a:xfrm>
            <a:off x="698112" y="3727579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háttár2">
            <a:extLst>
              <a:ext uri="{FF2B5EF4-FFF2-40B4-BE49-F238E27FC236}">
                <a16:creationId xmlns:a16="http://schemas.microsoft.com/office/drawing/2014/main" id="{542EFC52-7B83-471A-A049-77B5A0CEA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resp 2">
            <a:extLst>
              <a:ext uri="{FF2B5EF4-FFF2-40B4-BE49-F238E27FC236}">
                <a16:creationId xmlns:a16="http://schemas.microsoft.com/office/drawing/2014/main" id="{D2E65C70-9236-46BC-A46F-60B264E8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" y="608147"/>
            <a:ext cx="2417886" cy="6217421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4F66E04A-FA40-4A62-91F1-C9F6D5897989}"/>
              </a:ext>
            </a:extLst>
          </p:cNvPr>
          <p:cNvSpPr/>
          <p:nvPr/>
        </p:nvSpPr>
        <p:spPr>
          <a:xfrm>
            <a:off x="5274763" y="2939270"/>
            <a:ext cx="1676238" cy="264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A7A7FB80-35BA-47F2-83D8-4AA7ACCD3C16}"/>
              </a:ext>
            </a:extLst>
          </p:cNvPr>
          <p:cNvSpPr/>
          <p:nvPr/>
        </p:nvSpPr>
        <p:spPr>
          <a:xfrm>
            <a:off x="704070" y="3282069"/>
            <a:ext cx="1682196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háttér 3">
            <a:extLst>
              <a:ext uri="{FF2B5EF4-FFF2-40B4-BE49-F238E27FC236}">
                <a16:creationId xmlns:a16="http://schemas.microsoft.com/office/drawing/2014/main" id="{3C57DA09-9028-46E9-A06F-2C5837CA1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ED4ED71-5B52-4D9C-9123-861FED4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793" y="225325"/>
            <a:ext cx="4659209" cy="743667"/>
          </a:xfrm>
        </p:spPr>
        <p:txBody>
          <a:bodyPr>
            <a:normAutofit fontScale="90000"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9" name="resp 1 szöveg">
            <a:extLst>
              <a:ext uri="{FF2B5EF4-FFF2-40B4-BE49-F238E27FC236}">
                <a16:creationId xmlns:a16="http://schemas.microsoft.com/office/drawing/2014/main" id="{D17C2A45-1894-43B2-8613-E719D0DDDA83}"/>
              </a:ext>
            </a:extLst>
          </p:cNvPr>
          <p:cNvSpPr txBox="1"/>
          <p:nvPr/>
        </p:nvSpPr>
        <p:spPr>
          <a:xfrm>
            <a:off x="111000" y="187191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2125BBE-EE9D-4548-AC50-3F91BC8CADDC}"/>
              </a:ext>
            </a:extLst>
          </p:cNvPr>
          <p:cNvSpPr txBox="1"/>
          <p:nvPr/>
        </p:nvSpPr>
        <p:spPr>
          <a:xfrm>
            <a:off x="8706016" y="1989000"/>
            <a:ext cx="33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Bejelentkezés sikertelen</a:t>
            </a:r>
          </a:p>
        </p:txBody>
      </p:sp>
      <p:pic>
        <p:nvPicPr>
          <p:cNvPr id="34" name="resp 3">
            <a:extLst>
              <a:ext uri="{FF2B5EF4-FFF2-40B4-BE49-F238E27FC236}">
                <a16:creationId xmlns:a16="http://schemas.microsoft.com/office/drawing/2014/main" id="{DBC4D676-0D8D-416B-8911-54931F3F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" y="565727"/>
            <a:ext cx="2769378" cy="6248852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05FBAFB2-15AA-4948-8F96-193A4A2A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4071862"/>
            <a:ext cx="4267200" cy="1257300"/>
          </a:xfrm>
          <a:prstGeom prst="rect">
            <a:avLst/>
          </a:prstGeom>
        </p:spPr>
      </p:pic>
      <p:pic>
        <p:nvPicPr>
          <p:cNvPr id="36" name="háttér 4">
            <a:extLst>
              <a:ext uri="{FF2B5EF4-FFF2-40B4-BE49-F238E27FC236}">
                <a16:creationId xmlns:a16="http://schemas.microsoft.com/office/drawing/2014/main" id="{E2B80647-4948-42F5-868E-B642775F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2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0CE9162-B217-4C84-A834-ED499FC3D295}"/>
              </a:ext>
            </a:extLst>
          </p:cNvPr>
          <p:cNvSpPr txBox="1"/>
          <p:nvPr/>
        </p:nvSpPr>
        <p:spPr>
          <a:xfrm>
            <a:off x="8745395" y="2173665"/>
            <a:ext cx="332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Sikeres 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477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2" grpId="0" animBg="1"/>
      <p:bldP spid="2" grpId="0"/>
      <p:bldP spid="9" grpId="0"/>
      <p:bldP spid="14" grpId="0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betű">
  <a:themeElements>
    <a:clrScheme name="Fabet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bet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abet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3310</TotalTime>
  <Words>1298</Words>
  <Application>Microsoft Office PowerPoint</Application>
  <PresentationFormat>Szélesvásznú</PresentationFormat>
  <Paragraphs>239</Paragraphs>
  <Slides>23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31" baseType="lpstr">
      <vt:lpstr>Arial</vt:lpstr>
      <vt:lpstr>Calibri</vt:lpstr>
      <vt:lpstr>Rockwell</vt:lpstr>
      <vt:lpstr>Rockwell Condensed</vt:lpstr>
      <vt:lpstr>Segoe UI Historic</vt:lpstr>
      <vt:lpstr>Times New Roman</vt:lpstr>
      <vt:lpstr>Wingdings</vt:lpstr>
      <vt:lpstr>Fabetű</vt:lpstr>
      <vt:lpstr>Költségvetés kimutatás</vt:lpstr>
      <vt:lpstr>Projekt célja</vt:lpstr>
      <vt:lpstr>Biztonság </vt:lpstr>
      <vt:lpstr>Projekt leírása</vt:lpstr>
      <vt:lpstr>Projekt leírása</vt:lpstr>
      <vt:lpstr>Adattárolás</vt:lpstr>
      <vt:lpstr>A felhasználói felület</vt:lpstr>
      <vt:lpstr>regisztráció</vt:lpstr>
      <vt:lpstr>bejelentkezés</vt:lpstr>
      <vt:lpstr>Felhasználói kezdőlap</vt:lpstr>
      <vt:lpstr>Lekérdezés</vt:lpstr>
      <vt:lpstr>Posztok módosítása</vt:lpstr>
      <vt:lpstr>Felhasználó adatai </vt:lpstr>
      <vt:lpstr>Admin felület</vt:lpstr>
      <vt:lpstr>Bejelentkezés</vt:lpstr>
      <vt:lpstr>Admin kezdőlap</vt:lpstr>
      <vt:lpstr>Kategóriakezelés</vt:lpstr>
      <vt:lpstr>Felhasználók</vt:lpstr>
      <vt:lpstr>Oldal működése Példákkal </vt:lpstr>
      <vt:lpstr>PowerPoint-bemutató</vt:lpstr>
      <vt:lpstr>Tesztelés</vt:lpstr>
      <vt:lpstr>Szerver tesztelése</vt:lpstr>
      <vt:lpstr>Kliens tesztelése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</dc:creator>
  <cp:lastModifiedBy>Tamás</cp:lastModifiedBy>
  <cp:revision>251</cp:revision>
  <dcterms:created xsi:type="dcterms:W3CDTF">2022-08-20T12:48:11Z</dcterms:created>
  <dcterms:modified xsi:type="dcterms:W3CDTF">2022-08-23T16:23:32Z</dcterms:modified>
</cp:coreProperties>
</file>